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390" r:id="rId3"/>
    <p:sldId id="391" r:id="rId4"/>
    <p:sldId id="398" r:id="rId5"/>
    <p:sldId id="392" r:id="rId6"/>
    <p:sldId id="408" r:id="rId7"/>
    <p:sldId id="393" r:id="rId8"/>
    <p:sldId id="394" r:id="rId9"/>
    <p:sldId id="399" r:id="rId10"/>
    <p:sldId id="409" r:id="rId11"/>
    <p:sldId id="395" r:id="rId12"/>
    <p:sldId id="404" r:id="rId13"/>
    <p:sldId id="432" r:id="rId14"/>
    <p:sldId id="433" r:id="rId15"/>
    <p:sldId id="434" r:id="rId16"/>
    <p:sldId id="435" r:id="rId17"/>
    <p:sldId id="436" r:id="rId18"/>
    <p:sldId id="405" r:id="rId19"/>
    <p:sldId id="406" r:id="rId20"/>
    <p:sldId id="407" r:id="rId21"/>
    <p:sldId id="397" r:id="rId22"/>
    <p:sldId id="396" r:id="rId23"/>
    <p:sldId id="410" r:id="rId24"/>
    <p:sldId id="411" r:id="rId25"/>
    <p:sldId id="412" r:id="rId26"/>
    <p:sldId id="421" r:id="rId27"/>
    <p:sldId id="422" r:id="rId28"/>
    <p:sldId id="423" r:id="rId29"/>
    <p:sldId id="424" r:id="rId30"/>
    <p:sldId id="425" r:id="rId31"/>
    <p:sldId id="426" r:id="rId32"/>
    <p:sldId id="427" r:id="rId33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10F3F1-2B93-4C2A-BC94-14629DDCC6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35A64-8396-4BB9-9F3D-ADA7529EAD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81205E-0489-496D-9DC7-AD273A9C136A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12196D-260D-4E73-A038-61B0564E0D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0B5BCF7-F251-42B6-BFC8-062C25521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3FD5F-E9CD-4E3F-9619-3D453AFE5E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CB399-22E7-4E60-B0A3-B3DFA53D28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094547-5A39-42C7-AEA1-C453386143D2}" type="slidenum">
              <a:rPr lang="pt-PT" altLang="pt-PT"/>
              <a:pPr/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D5F00BD3-AEDE-4775-8478-18624880ED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B0481F-607D-4CFD-8454-1201DC498422}" type="slidenum">
              <a:rPr lang="en-US" altLang="pt-PT"/>
              <a:pPr eaLnBrk="1" hangingPunct="1"/>
              <a:t>1</a:t>
            </a:fld>
            <a:endParaRPr lang="en-US" altLang="pt-PT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4CB5762-4498-42A5-A745-01A18A0C6F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D1D75604-5383-40EF-BC2C-26DECFE71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pt-P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2E4AD29-DC98-4250-A6F3-A2A28E8D56D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13" tIns="43856" rIns="87713" bIns="438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9B1ECB-0858-4C3C-8057-CADE0C444F07}" type="slidenum">
              <a:rPr lang="pt-PT" altLang="pt-PT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pt-PT" altLang="pt-PT" sz="1100">
              <a:latin typeface="Times New Roman" panose="02020603050405020304" pitchFamily="18" charset="0"/>
            </a:endParaRPr>
          </a:p>
        </p:txBody>
      </p:sp>
      <p:sp>
        <p:nvSpPr>
          <p:cNvPr id="55299" name="Rectangle 4">
            <a:extLst>
              <a:ext uri="{FF2B5EF4-FFF2-40B4-BE49-F238E27FC236}">
                <a16:creationId xmlns:a16="http://schemas.microsoft.com/office/drawing/2014/main" id="{BC51E4E9-3471-4B03-8F26-1559514DE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5">
            <a:extLst>
              <a:ext uri="{FF2B5EF4-FFF2-40B4-BE49-F238E27FC236}">
                <a16:creationId xmlns:a16="http://schemas.microsoft.com/office/drawing/2014/main" id="{7E8FFAC9-288C-4E9C-AFD4-6C40CD9DF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4ADEF5E8-71D9-464A-B04A-B8CEA262AD3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13" tIns="43856" rIns="87713" bIns="438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E970E5-7CFC-446F-AED2-81B7E9E1F74A}" type="slidenum">
              <a:rPr lang="pt-PT" altLang="pt-PT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pt-PT" altLang="pt-PT" sz="1100">
              <a:latin typeface="Times New Roman" panose="02020603050405020304" pitchFamily="18" charset="0"/>
            </a:endParaRPr>
          </a:p>
        </p:txBody>
      </p:sp>
      <p:sp>
        <p:nvSpPr>
          <p:cNvPr id="56323" name="Rectangle 4">
            <a:extLst>
              <a:ext uri="{FF2B5EF4-FFF2-40B4-BE49-F238E27FC236}">
                <a16:creationId xmlns:a16="http://schemas.microsoft.com/office/drawing/2014/main" id="{69E6CA62-B618-4793-AB5F-35B7360472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5">
            <a:extLst>
              <a:ext uri="{FF2B5EF4-FFF2-40B4-BE49-F238E27FC236}">
                <a16:creationId xmlns:a16="http://schemas.microsoft.com/office/drawing/2014/main" id="{E4A74975-5707-40FA-BC58-F529C3DD4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8356F89B-158B-47D0-9E05-84EDCF9AC82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13" tIns="43856" rIns="87713" bIns="438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E120E51-45CA-4618-B23E-360B1840AC3E}" type="slidenum">
              <a:rPr lang="pt-PT" altLang="pt-PT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pt-PT" altLang="pt-PT" sz="1100">
              <a:latin typeface="Times New Roman" panose="02020603050405020304" pitchFamily="18" charset="0"/>
            </a:endParaRPr>
          </a:p>
        </p:txBody>
      </p:sp>
      <p:sp>
        <p:nvSpPr>
          <p:cNvPr id="57347" name="Rectangle 4">
            <a:extLst>
              <a:ext uri="{FF2B5EF4-FFF2-40B4-BE49-F238E27FC236}">
                <a16:creationId xmlns:a16="http://schemas.microsoft.com/office/drawing/2014/main" id="{7D253227-92B0-4D9B-A893-E27A66A305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5">
            <a:extLst>
              <a:ext uri="{FF2B5EF4-FFF2-40B4-BE49-F238E27FC236}">
                <a16:creationId xmlns:a16="http://schemas.microsoft.com/office/drawing/2014/main" id="{52D325AE-DE62-4841-BB77-2BBAA1133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Marcador de Posição da Imagem do Diapositivo 1">
            <a:extLst>
              <a:ext uri="{FF2B5EF4-FFF2-40B4-BE49-F238E27FC236}">
                <a16:creationId xmlns:a16="http://schemas.microsoft.com/office/drawing/2014/main" id="{77AE5404-60B1-45F6-BC90-9F84AF9157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Marcador de Posição de Notas 2">
            <a:extLst>
              <a:ext uri="{FF2B5EF4-FFF2-40B4-BE49-F238E27FC236}">
                <a16:creationId xmlns:a16="http://schemas.microsoft.com/office/drawing/2014/main" id="{B43273D0-A324-480F-A4AC-282B829405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BCCD2A7A-1CD2-4A62-BEA7-7CD9373DE8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BBD002-1B07-4C36-836A-60747D9D5A2F}" type="slidenum">
              <a:rPr lang="pt-PT" altLang="pt-PT">
                <a:latin typeface="Calibri" panose="020F0502020204030204" pitchFamily="34" charset="0"/>
              </a:rPr>
              <a:pPr eaLnBrk="1" hangingPunct="1"/>
              <a:t>13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Marcador de Posição da Imagem do Diapositivo 1">
            <a:extLst>
              <a:ext uri="{FF2B5EF4-FFF2-40B4-BE49-F238E27FC236}">
                <a16:creationId xmlns:a16="http://schemas.microsoft.com/office/drawing/2014/main" id="{9DEAFF2E-1A74-42EF-9F3F-411AA186A6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Marcador de Posição de Notas 2">
            <a:extLst>
              <a:ext uri="{FF2B5EF4-FFF2-40B4-BE49-F238E27FC236}">
                <a16:creationId xmlns:a16="http://schemas.microsoft.com/office/drawing/2014/main" id="{F8DC197C-685D-49EC-A180-C25E1071BC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D029F00-76B4-4C6B-82E3-F3CA8F0E70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2CB7A0-5C8A-49E3-95B9-07202EB508B5}" type="slidenum">
              <a:rPr lang="pt-PT" altLang="pt-PT">
                <a:latin typeface="Calibri" panose="020F0502020204030204" pitchFamily="34" charset="0"/>
              </a:rPr>
              <a:pPr eaLnBrk="1" hangingPunct="1"/>
              <a:t>14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Marcador de Posição da Imagem do Diapositivo 1">
            <a:extLst>
              <a:ext uri="{FF2B5EF4-FFF2-40B4-BE49-F238E27FC236}">
                <a16:creationId xmlns:a16="http://schemas.microsoft.com/office/drawing/2014/main" id="{13FD23B5-5FE9-493C-ACE7-8938A81CE9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Marcador de Posição de Notas 2">
            <a:extLst>
              <a:ext uri="{FF2B5EF4-FFF2-40B4-BE49-F238E27FC236}">
                <a16:creationId xmlns:a16="http://schemas.microsoft.com/office/drawing/2014/main" id="{0F8CD4A3-5B4F-43D8-B65A-DCC04A900B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075EB7F-167F-4279-8A1A-3DC8898475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2FEF30-5A24-4B31-8A6C-AC84986383F8}" type="slidenum">
              <a:rPr lang="pt-PT" altLang="pt-PT">
                <a:latin typeface="Calibri" panose="020F0502020204030204" pitchFamily="34" charset="0"/>
              </a:rPr>
              <a:pPr eaLnBrk="1" hangingPunct="1"/>
              <a:t>15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Marcador de Posição da Imagem do Diapositivo 1">
            <a:extLst>
              <a:ext uri="{FF2B5EF4-FFF2-40B4-BE49-F238E27FC236}">
                <a16:creationId xmlns:a16="http://schemas.microsoft.com/office/drawing/2014/main" id="{6A9712B3-336E-427E-A66D-DEBA13AD56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Marcador de Posição de Notas 2">
            <a:extLst>
              <a:ext uri="{FF2B5EF4-FFF2-40B4-BE49-F238E27FC236}">
                <a16:creationId xmlns:a16="http://schemas.microsoft.com/office/drawing/2014/main" id="{A61F8232-796D-40C3-A751-1A55C626AB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54CAF31-545E-4F07-BB40-8361EBE824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CA01CD-3E5C-4026-A681-34E00425FC68}" type="slidenum">
              <a:rPr lang="pt-PT" altLang="pt-PT">
                <a:latin typeface="Calibri" panose="020F0502020204030204" pitchFamily="34" charset="0"/>
              </a:rPr>
              <a:pPr eaLnBrk="1" hangingPunct="1"/>
              <a:t>16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4F6F6A56-51FB-4E82-B0E1-527FFABCAE7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13" tIns="43856" rIns="87713" bIns="438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DD6DF28-6423-4ED4-AEE2-3A720870C8D8}" type="slidenum">
              <a:rPr lang="pt-PT" altLang="pt-PT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pt-PT" altLang="pt-PT" sz="1100">
              <a:latin typeface="Times New Roman" panose="02020603050405020304" pitchFamily="18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3B3BC604-292A-4B87-BA96-DF78E7E34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27B08DF4-A9F2-450C-A219-EC1908C65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3212"/>
          </a:xfr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  <p:txBody>
          <a:bodyPr wrap="square" lIns="88322" tIns="44161" rIns="88322" bIns="4416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ECA30133-DD35-4CC2-806C-D0270092364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13" tIns="43856" rIns="87713" bIns="438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C7A69FB-C842-4BE1-93BA-0E19D9A753AA}" type="slidenum">
              <a:rPr lang="pt-PT" altLang="pt-PT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pt-PT" altLang="pt-PT" sz="1100"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BBC3C37D-DA56-4DA0-B0D1-FA03820443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FEC1F4D8-C4F0-4E8E-9824-C3A1451E7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7FF922DC-57F9-454F-A67C-A42D551CE16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13" tIns="43856" rIns="87713" bIns="438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6605CC-EDD2-4BBF-BF8A-CB333C3405BB}" type="slidenum">
              <a:rPr lang="pt-PT" altLang="pt-PT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pt-PT" altLang="pt-PT" sz="110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27F2B492-757F-4ECE-8CEA-05E8667AE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B554B1E4-27CF-4A08-81FA-9B17A4933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Marcador de Posição da Imagem do Diapositivo 1">
            <a:extLst>
              <a:ext uri="{FF2B5EF4-FFF2-40B4-BE49-F238E27FC236}">
                <a16:creationId xmlns:a16="http://schemas.microsoft.com/office/drawing/2014/main" id="{2ED82557-B766-4875-9801-5BE9A89F61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Marcador de Posição de Notas 2">
            <a:extLst>
              <a:ext uri="{FF2B5EF4-FFF2-40B4-BE49-F238E27FC236}">
                <a16:creationId xmlns:a16="http://schemas.microsoft.com/office/drawing/2014/main" id="{82B15042-AA05-43D3-955A-33D7F511DC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1C8215A-4ABB-4630-91F4-23AAA27E0D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AA40AA-D804-4F41-937A-23449480C65B}" type="slidenum">
              <a:rPr lang="pt-PT" altLang="pt-PT">
                <a:latin typeface="Calibri" panose="020F0502020204030204" pitchFamily="34" charset="0"/>
              </a:rPr>
              <a:pPr eaLnBrk="1" hangingPunct="1"/>
              <a:t>2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CDFF3A39-58B3-4279-B68B-8015709278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13" tIns="43856" rIns="87713" bIns="438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CE085F6-0AB2-4F19-971B-4911E0A43490}" type="slidenum">
              <a:rPr lang="pt-PT" altLang="pt-PT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pt-PT" altLang="pt-PT" sz="1100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DC6989EB-6DF9-4F26-89C5-6326D9694B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3B8B91BC-272E-4717-A858-832ADA6F4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Marcador de Posição da Imagem do Diapositivo 1">
            <a:extLst>
              <a:ext uri="{FF2B5EF4-FFF2-40B4-BE49-F238E27FC236}">
                <a16:creationId xmlns:a16="http://schemas.microsoft.com/office/drawing/2014/main" id="{18F703E0-F529-4FEE-BBC3-825E0DCCC9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Marcador de Posição de Notas 2">
            <a:extLst>
              <a:ext uri="{FF2B5EF4-FFF2-40B4-BE49-F238E27FC236}">
                <a16:creationId xmlns:a16="http://schemas.microsoft.com/office/drawing/2014/main" id="{E48F8EEA-AA6C-4F7B-BE1F-CC3DA5674F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6F0CD53-4102-47B4-AD9C-98D11497C8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C21025-F155-4B3A-BDE5-EC2F69B83166}" type="slidenum">
              <a:rPr lang="pt-PT" altLang="pt-PT">
                <a:latin typeface="Calibri" panose="020F0502020204030204" pitchFamily="34" charset="0"/>
              </a:rPr>
              <a:pPr eaLnBrk="1" hangingPunct="1"/>
              <a:t>21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Marcador de Posição da Imagem do Diapositivo 1">
            <a:extLst>
              <a:ext uri="{FF2B5EF4-FFF2-40B4-BE49-F238E27FC236}">
                <a16:creationId xmlns:a16="http://schemas.microsoft.com/office/drawing/2014/main" id="{A1CB55A9-F509-4563-A70E-5D85A9A008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Marcador de Posição de Notas 2">
            <a:extLst>
              <a:ext uri="{FF2B5EF4-FFF2-40B4-BE49-F238E27FC236}">
                <a16:creationId xmlns:a16="http://schemas.microsoft.com/office/drawing/2014/main" id="{4678D137-C417-409B-86B4-6B1CFF43AD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FEC2BD3-8543-43C7-8A97-089BD6A0C3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491466-FAB5-4C21-ADEC-CD16905D9162}" type="slidenum">
              <a:rPr lang="pt-PT" altLang="pt-PT">
                <a:latin typeface="Calibri" panose="020F0502020204030204" pitchFamily="34" charset="0"/>
              </a:rPr>
              <a:pPr eaLnBrk="1" hangingPunct="1"/>
              <a:t>22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Marcador de Posição da Imagem do Diapositivo 1">
            <a:extLst>
              <a:ext uri="{FF2B5EF4-FFF2-40B4-BE49-F238E27FC236}">
                <a16:creationId xmlns:a16="http://schemas.microsoft.com/office/drawing/2014/main" id="{46B34BB5-EEF3-409D-A23E-A23737038C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Marcador de Posição de Notas 2">
            <a:extLst>
              <a:ext uri="{FF2B5EF4-FFF2-40B4-BE49-F238E27FC236}">
                <a16:creationId xmlns:a16="http://schemas.microsoft.com/office/drawing/2014/main" id="{612934CC-0780-4B85-BD3E-9388C6CF0D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2252745-B07E-4B08-A1BC-AD3671062E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A53224-8520-4557-917B-B0449C4EAFAE}" type="slidenum">
              <a:rPr lang="pt-PT" altLang="pt-PT">
                <a:latin typeface="Calibri" panose="020F0502020204030204" pitchFamily="34" charset="0"/>
              </a:rPr>
              <a:pPr eaLnBrk="1" hangingPunct="1"/>
              <a:t>23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Marcador de Posição da Imagem do Diapositivo 1">
            <a:extLst>
              <a:ext uri="{FF2B5EF4-FFF2-40B4-BE49-F238E27FC236}">
                <a16:creationId xmlns:a16="http://schemas.microsoft.com/office/drawing/2014/main" id="{7EEDC01F-92DB-4E9B-874C-4C9027366B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Marcador de Posição de Notas 2">
            <a:extLst>
              <a:ext uri="{FF2B5EF4-FFF2-40B4-BE49-F238E27FC236}">
                <a16:creationId xmlns:a16="http://schemas.microsoft.com/office/drawing/2014/main" id="{FA0EA767-C864-4313-BFE4-8FE701D190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7DEE9C6-7BC4-45BC-8689-5ACC000C87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7C532D-355B-47AE-A1BD-C39EB5E73A55}" type="slidenum">
              <a:rPr lang="pt-PT" altLang="pt-PT">
                <a:latin typeface="Calibri" panose="020F0502020204030204" pitchFamily="34" charset="0"/>
              </a:rPr>
              <a:pPr eaLnBrk="1" hangingPunct="1"/>
              <a:t>24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Marcador de Posição da Imagem do Diapositivo 1">
            <a:extLst>
              <a:ext uri="{FF2B5EF4-FFF2-40B4-BE49-F238E27FC236}">
                <a16:creationId xmlns:a16="http://schemas.microsoft.com/office/drawing/2014/main" id="{957CB86F-B798-49A4-BAA4-60E2E9C0B5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Marcador de Posição de Notas 2">
            <a:extLst>
              <a:ext uri="{FF2B5EF4-FFF2-40B4-BE49-F238E27FC236}">
                <a16:creationId xmlns:a16="http://schemas.microsoft.com/office/drawing/2014/main" id="{BC64E273-C3D8-4EDB-9084-17E99E14CC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4B80A17-7599-4109-9F92-275899345F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3446C8-CC97-4EBE-A300-AB1790FD2494}" type="slidenum">
              <a:rPr lang="pt-PT" altLang="pt-PT">
                <a:latin typeface="Calibri" panose="020F0502020204030204" pitchFamily="34" charset="0"/>
              </a:rPr>
              <a:pPr eaLnBrk="1" hangingPunct="1"/>
              <a:t>25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1D85517-1C4A-4076-B3D8-24305B25CF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Marcador de Posição da Imagem do Diapositivo 1">
            <a:extLst>
              <a:ext uri="{FF2B5EF4-FFF2-40B4-BE49-F238E27FC236}">
                <a16:creationId xmlns:a16="http://schemas.microsoft.com/office/drawing/2014/main" id="{BAE87C29-E254-4EB1-8B3E-C1F8CDE467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Marcador de Posição de Notas 2">
            <a:extLst>
              <a:ext uri="{FF2B5EF4-FFF2-40B4-BE49-F238E27FC236}">
                <a16:creationId xmlns:a16="http://schemas.microsoft.com/office/drawing/2014/main" id="{F35787A2-7149-42A3-9F63-12200AF37F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8FB2D23-2513-43D7-8F70-899ED5C7C9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AE6030-6FD2-4D5F-91E0-841969B18CCC}" type="slidenum">
              <a:rPr lang="pt-PT" altLang="pt-PT">
                <a:latin typeface="Calibri" panose="020F0502020204030204" pitchFamily="34" charset="0"/>
              </a:rPr>
              <a:pPr eaLnBrk="1" hangingPunct="1"/>
              <a:t>26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4550EE2-4AC3-411D-94CD-31972E7FDD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Marcador de Posição da Imagem do Diapositivo 1">
            <a:extLst>
              <a:ext uri="{FF2B5EF4-FFF2-40B4-BE49-F238E27FC236}">
                <a16:creationId xmlns:a16="http://schemas.microsoft.com/office/drawing/2014/main" id="{38CC6446-1051-4643-A0FB-E2DD2A0417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Marcador de Posição de Notas 2">
            <a:extLst>
              <a:ext uri="{FF2B5EF4-FFF2-40B4-BE49-F238E27FC236}">
                <a16:creationId xmlns:a16="http://schemas.microsoft.com/office/drawing/2014/main" id="{88E01D3A-EC4A-4137-BFC0-AF9BDD2FBF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56A32A6-2148-446C-8E28-5A52CC31C1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2E559D-886E-4751-8C31-040A552215DC}" type="slidenum">
              <a:rPr lang="pt-PT" altLang="pt-PT">
                <a:latin typeface="Calibri" panose="020F0502020204030204" pitchFamily="34" charset="0"/>
              </a:rPr>
              <a:pPr eaLnBrk="1" hangingPunct="1"/>
              <a:t>27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61C348E-1C84-4F2C-AB41-BFBD0F8D04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Marcador de Posição da Imagem do Diapositivo 1">
            <a:extLst>
              <a:ext uri="{FF2B5EF4-FFF2-40B4-BE49-F238E27FC236}">
                <a16:creationId xmlns:a16="http://schemas.microsoft.com/office/drawing/2014/main" id="{313590A7-D573-4483-99DD-E055103606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Marcador de Posição de Notas 2">
            <a:extLst>
              <a:ext uri="{FF2B5EF4-FFF2-40B4-BE49-F238E27FC236}">
                <a16:creationId xmlns:a16="http://schemas.microsoft.com/office/drawing/2014/main" id="{2D81CE2F-C6A1-4FB0-A27E-7D1119A1ED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8233EB8-3B68-4DEB-9C69-A2E3749AF0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4E1520-B92D-474B-95C2-CEB88A103D1A}" type="slidenum">
              <a:rPr lang="pt-PT" altLang="pt-PT">
                <a:latin typeface="Calibri" panose="020F0502020204030204" pitchFamily="34" charset="0"/>
              </a:rPr>
              <a:pPr eaLnBrk="1" hangingPunct="1"/>
              <a:t>28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0D9FA1C-087E-4044-BB0B-A7940EABA6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Marcador de Posição da Imagem do Diapositivo 1">
            <a:extLst>
              <a:ext uri="{FF2B5EF4-FFF2-40B4-BE49-F238E27FC236}">
                <a16:creationId xmlns:a16="http://schemas.microsoft.com/office/drawing/2014/main" id="{AB3C2B74-96D0-4515-BDB7-319158AB2B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Marcador de Posição de Notas 2">
            <a:extLst>
              <a:ext uri="{FF2B5EF4-FFF2-40B4-BE49-F238E27FC236}">
                <a16:creationId xmlns:a16="http://schemas.microsoft.com/office/drawing/2014/main" id="{F8C9A780-3682-4594-A56A-AD5EA96E97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B3A1D7DD-F5D8-4A46-806A-3725B1E0F6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EA2F5E-A08B-4191-8F3F-60E04022C99A}" type="slidenum">
              <a:rPr lang="pt-PT" altLang="pt-PT">
                <a:latin typeface="Calibri" panose="020F0502020204030204" pitchFamily="34" charset="0"/>
              </a:rPr>
              <a:pPr eaLnBrk="1" hangingPunct="1"/>
              <a:t>29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B2D9EDD-E5B5-4577-8625-7132C3B026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Marcador de Posição da Imagem do Diapositivo 1">
            <a:extLst>
              <a:ext uri="{FF2B5EF4-FFF2-40B4-BE49-F238E27FC236}">
                <a16:creationId xmlns:a16="http://schemas.microsoft.com/office/drawing/2014/main" id="{A32C9853-FB16-4CBD-A910-F7588D3390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Marcador de Posição de Notas 2">
            <a:extLst>
              <a:ext uri="{FF2B5EF4-FFF2-40B4-BE49-F238E27FC236}">
                <a16:creationId xmlns:a16="http://schemas.microsoft.com/office/drawing/2014/main" id="{54B55754-BD6E-4028-B1FB-FAF2610D36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B2FEB0F3-3F24-429C-83EA-534C45F762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E585F3-E7D4-45FE-B9BC-7617A3ED9F5E}" type="slidenum">
              <a:rPr lang="pt-PT" altLang="pt-PT">
                <a:latin typeface="Calibri" panose="020F0502020204030204" pitchFamily="34" charset="0"/>
              </a:rPr>
              <a:pPr eaLnBrk="1" hangingPunct="1"/>
              <a:t>3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Marcador de Posição da Imagem do Diapositivo 1">
            <a:extLst>
              <a:ext uri="{FF2B5EF4-FFF2-40B4-BE49-F238E27FC236}">
                <a16:creationId xmlns:a16="http://schemas.microsoft.com/office/drawing/2014/main" id="{0C85CBA7-40F6-42C0-A668-11AA49058F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Marcador de Posição de Notas 2">
            <a:extLst>
              <a:ext uri="{FF2B5EF4-FFF2-40B4-BE49-F238E27FC236}">
                <a16:creationId xmlns:a16="http://schemas.microsoft.com/office/drawing/2014/main" id="{DD109007-D6F4-4994-851D-7D4B1C9798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2CF0EDC-F7CD-4ED7-B665-5C05EAFA7C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40AA4F-B17B-4412-ADA8-5CA7BBA9F463}" type="slidenum">
              <a:rPr lang="pt-PT" altLang="pt-PT">
                <a:latin typeface="Calibri" panose="020F0502020204030204" pitchFamily="34" charset="0"/>
              </a:rPr>
              <a:pPr eaLnBrk="1" hangingPunct="1"/>
              <a:t>30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A428292-F78B-4F3E-B09A-D7EDF0C378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Marcador de Posição da Imagem do Diapositivo 1">
            <a:extLst>
              <a:ext uri="{FF2B5EF4-FFF2-40B4-BE49-F238E27FC236}">
                <a16:creationId xmlns:a16="http://schemas.microsoft.com/office/drawing/2014/main" id="{7971022E-ADC9-4073-AE8A-098741AE0D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Marcador de Posição de Notas 2">
            <a:extLst>
              <a:ext uri="{FF2B5EF4-FFF2-40B4-BE49-F238E27FC236}">
                <a16:creationId xmlns:a16="http://schemas.microsoft.com/office/drawing/2014/main" id="{F651432D-67A9-4EC6-9D07-5EB85C3278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9EDEF53-52E8-4307-8A52-8526B07863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7047AB-C279-444E-8375-AA5623936B18}" type="slidenum">
              <a:rPr lang="pt-PT" altLang="pt-PT">
                <a:latin typeface="Calibri" panose="020F0502020204030204" pitchFamily="34" charset="0"/>
              </a:rPr>
              <a:pPr eaLnBrk="1" hangingPunct="1"/>
              <a:t>31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2D4101A-88CE-420E-98E4-40CBD7FA82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Marcador de Posição da Imagem do Diapositivo 1">
            <a:extLst>
              <a:ext uri="{FF2B5EF4-FFF2-40B4-BE49-F238E27FC236}">
                <a16:creationId xmlns:a16="http://schemas.microsoft.com/office/drawing/2014/main" id="{3FE1E597-4A87-4D74-AA3E-B16A87A7A7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Marcador de Posição de Notas 2">
            <a:extLst>
              <a:ext uri="{FF2B5EF4-FFF2-40B4-BE49-F238E27FC236}">
                <a16:creationId xmlns:a16="http://schemas.microsoft.com/office/drawing/2014/main" id="{00DB6480-EA16-4828-BA3E-2A16DD16EA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4DE6C95-A41A-491E-81EE-8D7544063E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7AFAAD-951A-41C3-B4EE-EB29800D219D}" type="slidenum">
              <a:rPr lang="pt-PT" altLang="pt-PT">
                <a:latin typeface="Calibri" panose="020F0502020204030204" pitchFamily="34" charset="0"/>
              </a:rPr>
              <a:pPr eaLnBrk="1" hangingPunct="1"/>
              <a:t>32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663877-75D2-481F-9F08-4DDE30747F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Marcador de Posição da Imagem do Diapositivo 1">
            <a:extLst>
              <a:ext uri="{FF2B5EF4-FFF2-40B4-BE49-F238E27FC236}">
                <a16:creationId xmlns:a16="http://schemas.microsoft.com/office/drawing/2014/main" id="{E76213D9-8D31-4C26-B709-4F6AC2427F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Marcador de Posição de Notas 2">
            <a:extLst>
              <a:ext uri="{FF2B5EF4-FFF2-40B4-BE49-F238E27FC236}">
                <a16:creationId xmlns:a16="http://schemas.microsoft.com/office/drawing/2014/main" id="{B54D3ACE-E196-440B-B9F6-D0E82CCA5A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1A24DF6-DEBB-483C-9E24-12B287506B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E4B5E3-60AA-4FBF-BCF7-AEB3DB2D4B1A}" type="slidenum">
              <a:rPr lang="pt-PT" altLang="pt-PT">
                <a:latin typeface="Calibri" panose="020F0502020204030204" pitchFamily="34" charset="0"/>
              </a:rPr>
              <a:pPr eaLnBrk="1" hangingPunct="1"/>
              <a:t>4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Marcador de Posição da Imagem do Diapositivo 1">
            <a:extLst>
              <a:ext uri="{FF2B5EF4-FFF2-40B4-BE49-F238E27FC236}">
                <a16:creationId xmlns:a16="http://schemas.microsoft.com/office/drawing/2014/main" id="{AE8C2AA7-2A9B-4CA9-A780-8FF7E7F4A4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Marcador de Posição de Notas 2">
            <a:extLst>
              <a:ext uri="{FF2B5EF4-FFF2-40B4-BE49-F238E27FC236}">
                <a16:creationId xmlns:a16="http://schemas.microsoft.com/office/drawing/2014/main" id="{ADC713D5-027E-4EE0-8E8E-8436319C67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D56A0BE-2B55-4197-BDAC-25D5002249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EDFF08-4EC7-4212-8FA6-7F5073967F4A}" type="slidenum">
              <a:rPr lang="pt-PT" altLang="pt-PT">
                <a:latin typeface="Calibri" panose="020F0502020204030204" pitchFamily="34" charset="0"/>
              </a:rPr>
              <a:pPr eaLnBrk="1" hangingPunct="1"/>
              <a:t>5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Marcador de Posição da Imagem do Diapositivo 1">
            <a:extLst>
              <a:ext uri="{FF2B5EF4-FFF2-40B4-BE49-F238E27FC236}">
                <a16:creationId xmlns:a16="http://schemas.microsoft.com/office/drawing/2014/main" id="{D120510E-A6E1-4268-9D84-948097B493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Marcador de Posição de Notas 2">
            <a:extLst>
              <a:ext uri="{FF2B5EF4-FFF2-40B4-BE49-F238E27FC236}">
                <a16:creationId xmlns:a16="http://schemas.microsoft.com/office/drawing/2014/main" id="{B6BA7AB7-30EC-4F98-831B-0555AFD9E1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D025EE2-6051-45C1-8569-6C3BCED17A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811ED5-1183-4B10-B8C4-7EA55D14A1AD}" type="slidenum">
              <a:rPr lang="pt-PT" altLang="pt-PT">
                <a:latin typeface="Calibri" panose="020F0502020204030204" pitchFamily="34" charset="0"/>
              </a:rPr>
              <a:pPr eaLnBrk="1" hangingPunct="1"/>
              <a:t>6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Marcador de Posição da Imagem do Diapositivo 1">
            <a:extLst>
              <a:ext uri="{FF2B5EF4-FFF2-40B4-BE49-F238E27FC236}">
                <a16:creationId xmlns:a16="http://schemas.microsoft.com/office/drawing/2014/main" id="{F4188091-2E84-498C-948C-0633FB53B3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Marcador de Posição de Notas 2">
            <a:extLst>
              <a:ext uri="{FF2B5EF4-FFF2-40B4-BE49-F238E27FC236}">
                <a16:creationId xmlns:a16="http://schemas.microsoft.com/office/drawing/2014/main" id="{83EF8439-CBA8-436E-AF2E-25C3907975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9E6EF36-AA1B-44C9-B186-45BF467745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99A5B5-C3CA-4F65-8B54-0BBE0C3EFA0C}" type="slidenum">
              <a:rPr lang="pt-PT" altLang="pt-PT">
                <a:latin typeface="Calibri" panose="020F0502020204030204" pitchFamily="34" charset="0"/>
              </a:rPr>
              <a:pPr eaLnBrk="1" hangingPunct="1"/>
              <a:t>7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743F6564-FCB3-49D2-9A80-FD1AEB3DD5B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13" tIns="43856" rIns="87713" bIns="438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1FF3D68-7B8E-413A-8F54-E36A658882CA}" type="slidenum">
              <a:rPr lang="pt-PT" altLang="pt-PT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pt-PT" altLang="pt-PT" sz="1100">
              <a:latin typeface="Times New Roman" panose="02020603050405020304" pitchFamily="18" charset="0"/>
            </a:endParaRPr>
          </a:p>
        </p:txBody>
      </p:sp>
      <p:sp>
        <p:nvSpPr>
          <p:cNvPr id="53251" name="Rectangle 4">
            <a:extLst>
              <a:ext uri="{FF2B5EF4-FFF2-40B4-BE49-F238E27FC236}">
                <a16:creationId xmlns:a16="http://schemas.microsoft.com/office/drawing/2014/main" id="{EF3C34F7-608E-4730-B81C-3357B538C0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5">
            <a:extLst>
              <a:ext uri="{FF2B5EF4-FFF2-40B4-BE49-F238E27FC236}">
                <a16:creationId xmlns:a16="http://schemas.microsoft.com/office/drawing/2014/main" id="{91CCF7BE-01D1-4EF1-A1BC-DAECACC11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5310721-2483-4095-9CC5-22391711AC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13" tIns="43856" rIns="87713" bIns="438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64BC25D-D5F0-4DDB-910A-5D071BCD512C}" type="slidenum">
              <a:rPr lang="pt-PT" altLang="pt-PT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pt-PT" altLang="pt-PT" sz="1100">
              <a:latin typeface="Times New Roman" panose="02020603050405020304" pitchFamily="18" charset="0"/>
            </a:endParaRPr>
          </a:p>
        </p:txBody>
      </p:sp>
      <p:sp>
        <p:nvSpPr>
          <p:cNvPr id="54275" name="Rectangle 4">
            <a:extLst>
              <a:ext uri="{FF2B5EF4-FFF2-40B4-BE49-F238E27FC236}">
                <a16:creationId xmlns:a16="http://schemas.microsoft.com/office/drawing/2014/main" id="{A8913A87-9F80-4FD5-B0BD-C4205CF5ED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5">
            <a:extLst>
              <a:ext uri="{FF2B5EF4-FFF2-40B4-BE49-F238E27FC236}">
                <a16:creationId xmlns:a16="http://schemas.microsoft.com/office/drawing/2014/main" id="{F38186B7-DEBD-4C6B-9CBF-3B77134D9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2F207-4E43-43F9-8862-5D23AFFF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04D5F-F5D1-49FF-A063-253B9E102C6F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ACCC3-ED60-4F96-856E-89A42546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Curso de Política Industrial e Competitividade Augusto Mateus (2010)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1ED41-8BAA-4625-A170-6A2C10D30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F4CE9-1F69-449C-A42C-9862A063F879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54359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59FB8-6BEE-4592-B340-BA736426C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1B894-0CE2-4ACC-B346-2F1E679C3EBB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16F2E-96B7-4D9D-9E3F-F003A683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A15C5-EC0E-4D66-A399-390166A19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51EAF-F5F2-40A7-9B36-F437684C77F7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89109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E0EED-D795-41D3-B903-888DEF32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F26FB-D306-4476-86EC-97E6FE41234A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AA163-A8C0-4137-AEB5-F9DE4EE7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7DF0D-3F37-4AF9-8876-C0522690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D68C5-75BF-48FF-BDFD-BBDDD9E6F730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87380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A1542-9A1B-4445-AA75-951CAE09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0909-6AE8-463D-BAC7-C5A59C25F5A6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6FB08-2096-4CAB-8858-051EDF4D0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2E90E-B145-47EB-8833-9451D8A8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7D0FF-04A2-45A6-864C-82337D8FBDA9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68580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B813-FF68-4263-A432-47E03B5A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63117-ADDF-447F-92E4-CFD3D5D3E62E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F9E01-80E2-4DDF-B98B-311B6AAA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D9985-8469-45D3-8097-9497910D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4BB1-4687-421C-89BE-2072AD607F24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87560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B98AC-A186-41C0-B3BF-2622FF68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AEE8D-7B16-4689-BEDB-2C18D2A10352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21CDB-21F7-47F6-82EB-29A7B31D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7D73E-A9D2-443C-B415-A579D7AF8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DF210-5E2C-4BF6-873A-B0AD5B010EF9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90954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3224B-CED5-41A7-ADCF-70C34ADD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25AD0-19A6-4384-BF4E-5F33F106CCE1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CBA9B-F949-4AAF-8EA9-6814F5FC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2DE23-361A-4571-8EAA-4F0A46A7F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362D-4AC4-4F3B-8E5C-E6A8025F3EEB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90563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CBD27-E12F-44CB-8C4F-3F92E04D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2DCDE-8B58-431C-B358-51EA2611F12B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2BB5A-856F-49E3-929C-7F273FCF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EBF26-F019-4681-A4E7-7309010F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0C2E9-C11E-4CB0-AA54-310C489307ED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56423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7E9940-30C2-470B-8262-1DB763F58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26D1-1596-40B4-A3F4-2CB7D8A730C7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46E44-FD8F-4CA2-B288-5B1B2E4F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FD344-ACA7-4746-A18E-198C5F30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52610-763D-40D7-BF8A-EAA081DFDD1C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06616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A5490-6768-4964-A817-573F81E3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C35E7-D1D0-4F91-90D9-E6B627C465A7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4F257-E016-499A-AE5F-46DBE028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0E1A3-518B-412C-9BA0-4743F380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BCD5F-59CB-4EF1-BC00-AFA8E0A7FD61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66191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E6EAD-A77E-4D62-B5BC-2664BA58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1684-3D34-4D9C-9246-824A13ACD8F7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07756-E605-4A0D-BF28-FD3BE154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E6EDC-E95F-4688-923D-834E88F3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2A625-E112-4F72-807F-9D2E794E8203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07281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C2F3B78-C5CC-4AF7-8C53-14137FED4D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  <a:endParaRPr lang="pt-PT" altLang="pt-P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3831F9C-F621-4712-A2E1-1BC6953A31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  <a:endParaRPr lang="pt-PT" alt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087C4-0F18-45B2-B95E-66570AE3B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3D69FE-D56A-46D3-94A8-EEF8593BAC6C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09C7F-909B-448E-9F39-862A63211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1750" y="6356350"/>
            <a:ext cx="5429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pt-PT"/>
              <a:t>Curso de Política Industrial e Competitividade Augusto Mateus (2010)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0DF5-3475-490C-AD85-0FB2CACE1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CF23779-3D80-4CA4-AC59-1C474B27B93D}" type="slidenum">
              <a:rPr lang="pt-PT" altLang="pt-PT"/>
              <a:pPr/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B5485CCE-B007-45A3-9C9C-72B3B81F8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3398838"/>
            <a:ext cx="771525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03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t-PT" altLang="pt-PT" sz="2800" b="1">
              <a:latin typeface="Cambria" panose="02040503050406030204" pitchFamily="18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PT" altLang="pt-PT" sz="2400" b="1">
                <a:latin typeface="Arial Rounded MT Bold" panose="020B0604020202020204" pitchFamily="34" charset="0"/>
              </a:rPr>
              <a:t>A Competitividade: 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PT" altLang="pt-PT" sz="2400" b="1">
                <a:latin typeface="Arial Rounded MT Bold" panose="020B0604020202020204" pitchFamily="34" charset="0"/>
              </a:rPr>
              <a:t>Dimensões, Determinantes, Fatores e Indicadores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t-PT" altLang="pt-PT" sz="2800" b="1">
              <a:latin typeface="Cambria" panose="02040503050406030204" pitchFamily="18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PT" altLang="pt-PT" sz="2000">
                <a:latin typeface="Arial Rounded MT Bold" panose="020B0604020202020204" pitchFamily="34" charset="0"/>
              </a:rPr>
              <a:t>Gonçalo Caetano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2DFB20B-7C3B-46AB-989C-5686F45CEA15}"/>
              </a:ext>
            </a:extLst>
          </p:cNvPr>
          <p:cNvSpPr txBox="1">
            <a:spLocks noChangeArrowheads="1"/>
          </p:cNvSpPr>
          <p:nvPr/>
        </p:nvSpPr>
        <p:spPr>
          <a:xfrm>
            <a:off x="827088" y="333375"/>
            <a:ext cx="7415212" cy="11509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PT" sz="4000" dirty="0">
                <a:latin typeface="Arial Rounded MT Bold" pitchFamily="34" charset="0"/>
                <a:ea typeface="+mj-ea"/>
                <a:cs typeface="+mj-cs"/>
              </a:rPr>
              <a:t>Política Industrial e Competitividade</a:t>
            </a:r>
            <a:endParaRPr lang="pt-PT" sz="28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10" name="Rectângulo 9">
            <a:extLst>
              <a:ext uri="{FF2B5EF4-FFF2-40B4-BE49-F238E27FC236}">
                <a16:creationId xmlns:a16="http://schemas.microsoft.com/office/drawing/2014/main" id="{4215E81E-98DC-4211-A066-68B1C2875A93}"/>
              </a:ext>
            </a:extLst>
          </p:cNvPr>
          <p:cNvSpPr/>
          <p:nvPr/>
        </p:nvSpPr>
        <p:spPr>
          <a:xfrm>
            <a:off x="468313" y="333375"/>
            <a:ext cx="8135937" cy="129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>
            <a:extLst>
              <a:ext uri="{FF2B5EF4-FFF2-40B4-BE49-F238E27FC236}">
                <a16:creationId xmlns:a16="http://schemas.microsoft.com/office/drawing/2014/main" id="{E6B89BCF-46A0-4061-A076-F0DBD0F3CA8B}"/>
              </a:ext>
            </a:extLst>
          </p:cNvPr>
          <p:cNvSpPr/>
          <p:nvPr/>
        </p:nvSpPr>
        <p:spPr>
          <a:xfrm>
            <a:off x="468313" y="1773238"/>
            <a:ext cx="8135937" cy="129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68A6A47A-59F5-44C5-BDCA-5B1FC656E0B1}"/>
              </a:ext>
            </a:extLst>
          </p:cNvPr>
          <p:cNvSpPr txBox="1">
            <a:spLocks noChangeArrowheads="1"/>
          </p:cNvSpPr>
          <p:nvPr/>
        </p:nvSpPr>
        <p:spPr>
          <a:xfrm>
            <a:off x="509409" y="2133600"/>
            <a:ext cx="8135937" cy="5032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PT" sz="2400" dirty="0">
                <a:latin typeface="Arial Rounded MT Bold" pitchFamily="34" charset="0"/>
                <a:ea typeface="+mj-ea"/>
                <a:cs typeface="+mj-cs"/>
              </a:rPr>
              <a:t>2020/2021</a:t>
            </a:r>
            <a:endParaRPr lang="pt-PT" sz="2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13" name="Rectângulo 12">
            <a:extLst>
              <a:ext uri="{FF2B5EF4-FFF2-40B4-BE49-F238E27FC236}">
                <a16:creationId xmlns:a16="http://schemas.microsoft.com/office/drawing/2014/main" id="{265DC7FC-C158-409F-9A9D-11B5A3E6991C}"/>
              </a:ext>
            </a:extLst>
          </p:cNvPr>
          <p:cNvSpPr/>
          <p:nvPr/>
        </p:nvSpPr>
        <p:spPr>
          <a:xfrm>
            <a:off x="468313" y="3213100"/>
            <a:ext cx="8135937" cy="31559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D0B13C58-C930-4425-A722-9C220F7F40D7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D0D7B71-C41A-4DA2-AC5F-427A4BDB3BD0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1507" name="Slide Number Placeholder 1">
            <a:extLst>
              <a:ext uri="{FF2B5EF4-FFF2-40B4-BE49-F238E27FC236}">
                <a16:creationId xmlns:a16="http://schemas.microsoft.com/office/drawing/2014/main" id="{698FE95A-D2D2-4262-9E05-59EFCFC67AA7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F0C9AEA-5FE9-4F95-B37F-CA8F68B6BC0C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1508" name="Marcador de Posição do Número do Diapositivo 1">
            <a:extLst>
              <a:ext uri="{FF2B5EF4-FFF2-40B4-BE49-F238E27FC236}">
                <a16:creationId xmlns:a16="http://schemas.microsoft.com/office/drawing/2014/main" id="{0367EBB3-E619-47FD-9A1B-87B4ACC4FBD6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17B2017-733E-4C84-B592-05FB21376523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7E8D63A8-559C-47B4-BCE7-CD9B6C15C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14313"/>
            <a:ext cx="7786688" cy="954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>
                <a:solidFill>
                  <a:srgbClr val="A50021"/>
                </a:solidFill>
                <a:latin typeface="Times New Roman" pitchFamily="18" charset="0"/>
                <a:cs typeface="Arial" charset="0"/>
              </a:rPr>
              <a:t>Competitividade, Crescimento, Produtividade e Utilização de Recursos Humanos(6)</a:t>
            </a:r>
            <a:endParaRPr lang="en-US" sz="2800" b="1" dirty="0">
              <a:solidFill>
                <a:srgbClr val="A50021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1055729-F7BB-41FE-A839-7FDD8F3E9886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857375"/>
          <a:ext cx="7286627" cy="3000375"/>
        </p:xfrm>
        <a:graphic>
          <a:graphicData uri="http://schemas.openxmlformats.org/drawingml/2006/table">
            <a:tbl>
              <a:tblPr/>
              <a:tblGrid>
                <a:gridCol w="882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592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PIBpc </a:t>
                      </a:r>
                      <a:b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(a preços constantes de 2000, mil euros)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PIBpc </a:t>
                      </a:r>
                      <a:b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TMCA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Índices do PIBpc, Produtividade e Taxa de Utilização de Recursos Humanos </a:t>
                      </a:r>
                      <a:b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(2009, UE15 = 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0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2000-2009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PIBpc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Produtividade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TURH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Portugal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11.974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12.070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0,09%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48,6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45,6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106,6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Suécia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30.082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32.995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1,03%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132,8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122,3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108,6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Alemanha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25.421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26.688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0,54%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107,4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99,9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107,5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UE15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23.613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24.854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0,57%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64" name="Rectangle 8">
            <a:extLst>
              <a:ext uri="{FF2B5EF4-FFF2-40B4-BE49-F238E27FC236}">
                <a16:creationId xmlns:a16="http://schemas.microsoft.com/office/drawing/2014/main" id="{4F31984B-F384-4D3B-BB40-2E8B95778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4857750"/>
            <a:ext cx="3714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000">
                <a:solidFill>
                  <a:srgbClr val="000000"/>
                </a:solidFill>
              </a:rPr>
              <a:t>Nota: TMCA - Taxa Média de Crescimento Anual; Fonte: Eurostat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AB19CA79-6F93-4039-BAA9-195604B1E5B7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CCAB719-D0E5-4F1B-865C-DB0002DF5E3C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2531" name="Slide Number Placeholder 1">
            <a:extLst>
              <a:ext uri="{FF2B5EF4-FFF2-40B4-BE49-F238E27FC236}">
                <a16:creationId xmlns:a16="http://schemas.microsoft.com/office/drawing/2014/main" id="{BE408923-2152-47A1-8CC8-F94BDE8AAF2D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192AE7C-0282-4C60-A869-38359AB4C1F2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2532" name="Marcador de Posição do Número do Diapositivo 1">
            <a:extLst>
              <a:ext uri="{FF2B5EF4-FFF2-40B4-BE49-F238E27FC236}">
                <a16:creationId xmlns:a16="http://schemas.microsoft.com/office/drawing/2014/main" id="{7B185FEF-44CD-42E8-8783-1370FD9C5A7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4F5123B-B131-456E-B551-74D7DF03B397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pic>
        <p:nvPicPr>
          <p:cNvPr id="22533" name="Picture 3">
            <a:extLst>
              <a:ext uri="{FF2B5EF4-FFF2-40B4-BE49-F238E27FC236}">
                <a16:creationId xmlns:a16="http://schemas.microsoft.com/office/drawing/2014/main" id="{4F82919F-ED9F-41A6-8046-426D00C14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19063"/>
            <a:ext cx="8391525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8243DB36-003A-4BF7-B64C-59415AFF950D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41D332-77BD-48EA-B3BF-74B64925C0E4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3555" name="Slide Number Placeholder 1">
            <a:extLst>
              <a:ext uri="{FF2B5EF4-FFF2-40B4-BE49-F238E27FC236}">
                <a16:creationId xmlns:a16="http://schemas.microsoft.com/office/drawing/2014/main" id="{0A4DA31B-6240-4365-8C34-08B72658D964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8D68D1-9348-4770-BFF9-EB64D64CC9C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3556" name="Marcador de Posição do Número do Diapositivo 1">
            <a:extLst>
              <a:ext uri="{FF2B5EF4-FFF2-40B4-BE49-F238E27FC236}">
                <a16:creationId xmlns:a16="http://schemas.microsoft.com/office/drawing/2014/main" id="{10FEF67B-9DCB-42C3-A4B7-1234945ED1D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010443C-3CE2-4706-B976-34754F5677A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pic>
        <p:nvPicPr>
          <p:cNvPr id="23557" name="Picture 3">
            <a:extLst>
              <a:ext uri="{FF2B5EF4-FFF2-40B4-BE49-F238E27FC236}">
                <a16:creationId xmlns:a16="http://schemas.microsoft.com/office/drawing/2014/main" id="{4527D49E-E96F-4AB2-A0EB-E5A1C9F2D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398463"/>
            <a:ext cx="8435975" cy="610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>
            <a:extLst>
              <a:ext uri="{FF2B5EF4-FFF2-40B4-BE49-F238E27FC236}">
                <a16:creationId xmlns:a16="http://schemas.microsoft.com/office/drawing/2014/main" id="{635ED94E-E96F-441F-9559-F435AAF3B499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2CB01CD-CEE6-4875-BE52-7F85F8483F3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EA87675-4640-4D4F-96CD-12073BF9D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83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A0761B7-03D9-49C1-BFE8-33698A230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172200"/>
            <a:ext cx="793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500" b="1">
                <a:latin typeface="Times New Roman" panose="02020603050405020304" pitchFamily="18" charset="0"/>
              </a:rPr>
              <a:t>OFERTA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72301701-3679-46EC-8F79-452ABFD4C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6172200"/>
            <a:ext cx="954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500" b="1">
                <a:latin typeface="Times New Roman" panose="02020603050405020304" pitchFamily="18" charset="0"/>
              </a:rPr>
              <a:t>PROCURA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BD985BBE-614D-4664-9FA3-2E66E8AB0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0" y="6381750"/>
            <a:ext cx="68310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>
                <a:latin typeface="Times New Roman" panose="02020603050405020304" pitchFamily="18" charset="0"/>
              </a:rPr>
              <a:t>(Sentido da deslocação do dinamismo competitivo (do protagonismo da "oferta" ao protagonismo da "procura")</a:t>
            </a:r>
          </a:p>
        </p:txBody>
      </p:sp>
      <p:sp>
        <p:nvSpPr>
          <p:cNvPr id="24583" name="Line 6">
            <a:extLst>
              <a:ext uri="{FF2B5EF4-FFF2-40B4-BE49-F238E27FC236}">
                <a16:creationId xmlns:a16="http://schemas.microsoft.com/office/drawing/2014/main" id="{9EA57CA1-DA5E-4C8A-81EA-7EABF0D72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324600"/>
            <a:ext cx="4495800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584" name="Line 7">
            <a:extLst>
              <a:ext uri="{FF2B5EF4-FFF2-40B4-BE49-F238E27FC236}">
                <a16:creationId xmlns:a16="http://schemas.microsoft.com/office/drawing/2014/main" id="{0BD201B6-7F00-4835-B48A-B7ED4A1BD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56313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F6EDABD5-2CD0-4832-ABC7-A0A0E04DD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7788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pt-PT" altLang="pt-PT" sz="2200">
                <a:latin typeface="Times New Roman" panose="02020603050405020304" pitchFamily="18" charset="0"/>
              </a:rPr>
              <a:t>Análise da COMPETITIVIDADE e da INOVAÇÃO</a:t>
            </a:r>
            <a:br>
              <a:rPr lang="pt-PT" altLang="pt-PT" sz="2200">
                <a:latin typeface="Times New Roman" panose="02020603050405020304" pitchFamily="18" charset="0"/>
              </a:rPr>
            </a:br>
            <a:r>
              <a:rPr lang="pt-PT" altLang="pt-PT" sz="1800">
                <a:latin typeface="Times New Roman" panose="02020603050405020304" pitchFamily="18" charset="0"/>
              </a:rPr>
              <a:t>(esquema integrador das diferentes dimensões de análise)</a:t>
            </a:r>
            <a:r>
              <a:rPr lang="pt-PT" altLang="pt-PT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586" name="AutoShape 9">
            <a:extLst>
              <a:ext uri="{FF2B5EF4-FFF2-40B4-BE49-F238E27FC236}">
                <a16:creationId xmlns:a16="http://schemas.microsoft.com/office/drawing/2014/main" id="{1476BDAB-7A2C-4A4E-AA2E-F1EC7C9CB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733800"/>
            <a:ext cx="2159000" cy="9350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4587" name="AutoShape 10">
            <a:extLst>
              <a:ext uri="{FF2B5EF4-FFF2-40B4-BE49-F238E27FC236}">
                <a16:creationId xmlns:a16="http://schemas.microsoft.com/office/drawing/2014/main" id="{FA77CC6D-FC15-4E6E-8AA8-D4148CAE8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733800"/>
            <a:ext cx="2159000" cy="9350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4588" name="AutoShape 11">
            <a:extLst>
              <a:ext uri="{FF2B5EF4-FFF2-40B4-BE49-F238E27FC236}">
                <a16:creationId xmlns:a16="http://schemas.microsoft.com/office/drawing/2014/main" id="{C55D2932-6E0E-464C-AE7A-B8EB64A14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33800"/>
            <a:ext cx="2159000" cy="9350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E14E5A75-D2FC-4F58-9638-2F634D34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75113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600" b="1">
                <a:latin typeface="Times New Roman" panose="02020603050405020304" pitchFamily="18" charset="0"/>
              </a:rPr>
              <a:t>"CONCEPÇÃO"</a:t>
            </a:r>
            <a:endParaRPr lang="en-GB" altLang="pt-PT" sz="1600">
              <a:latin typeface="Times New Roman" panose="02020603050405020304" pitchFamily="18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00DAFAAB-7849-4545-8BE6-90E8E189F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075113"/>
            <a:ext cx="198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600" b="1">
                <a:latin typeface="Times New Roman" panose="02020603050405020304" pitchFamily="18" charset="0"/>
              </a:rPr>
              <a:t>"FABRICAÇÃO"</a:t>
            </a:r>
            <a:endParaRPr lang="en-GB" altLang="pt-PT" sz="1600">
              <a:latin typeface="Times New Roman" panose="02020603050405020304" pitchFamily="18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CC4C353-354C-48FA-B97D-7D40017BD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075113"/>
            <a:ext cx="2057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600" b="1">
                <a:latin typeface="Times New Roman" panose="02020603050405020304" pitchFamily="18" charset="0"/>
              </a:rPr>
              <a:t>“</a:t>
            </a:r>
            <a:r>
              <a:rPr lang="pt-PT" altLang="pt-PT" sz="1600" b="1">
                <a:latin typeface="Times New Roman" panose="02020603050405020304" pitchFamily="18" charset="0"/>
              </a:rPr>
              <a:t>DISTRIBUIÇÃO</a:t>
            </a:r>
            <a:r>
              <a:rPr lang="en-GB" altLang="pt-PT" sz="1600" b="1">
                <a:latin typeface="Times New Roman" panose="02020603050405020304" pitchFamily="18" charset="0"/>
              </a:rPr>
              <a:t>"</a:t>
            </a:r>
            <a:endParaRPr lang="en-GB" altLang="pt-PT" sz="1600">
              <a:latin typeface="Times New Roman" panose="02020603050405020304" pitchFamily="18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70AB01FA-1B9B-406A-87E3-B74F547F1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752600"/>
            <a:ext cx="1270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800" b="1">
                <a:latin typeface="Times New Roman" panose="02020603050405020304" pitchFamily="18" charset="0"/>
              </a:rPr>
              <a:t>INOVAÇÃO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4593" name="Text Box 16">
            <a:extLst>
              <a:ext uri="{FF2B5EF4-FFF2-40B4-BE49-F238E27FC236}">
                <a16:creationId xmlns:a16="http://schemas.microsoft.com/office/drawing/2014/main" id="{02131299-7127-47B1-AAD3-F0B1B3F91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0668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 b="1">
                <a:latin typeface="Times New Roman" panose="02020603050405020304" pitchFamily="18" charset="0"/>
              </a:rPr>
              <a:t>Identificação de Necessidades</a:t>
            </a:r>
            <a:endParaRPr lang="en-GB" altLang="pt-PT" sz="1400" b="1">
              <a:latin typeface="Times New Roman" panose="02020603050405020304" pitchFamily="18" charset="0"/>
            </a:endParaRPr>
          </a:p>
        </p:txBody>
      </p:sp>
      <p:grpSp>
        <p:nvGrpSpPr>
          <p:cNvPr id="24594" name="Group 17">
            <a:extLst>
              <a:ext uri="{FF2B5EF4-FFF2-40B4-BE49-F238E27FC236}">
                <a16:creationId xmlns:a16="http://schemas.microsoft.com/office/drawing/2014/main" id="{B6EFEBD4-3EAD-41B7-B972-E737C4AE740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362200"/>
            <a:ext cx="900113" cy="1800225"/>
            <a:chOff x="192" y="1584"/>
            <a:chExt cx="567" cy="1134"/>
          </a:xfrm>
        </p:grpSpPr>
        <p:grpSp>
          <p:nvGrpSpPr>
            <p:cNvPr id="24635" name="Group 18">
              <a:extLst>
                <a:ext uri="{FF2B5EF4-FFF2-40B4-BE49-F238E27FC236}">
                  <a16:creationId xmlns:a16="http://schemas.microsoft.com/office/drawing/2014/main" id="{21B1E3BC-E763-4F78-9726-8BAA0A7DA353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92" y="1584"/>
              <a:ext cx="567" cy="1134"/>
              <a:chOff x="1008" y="672"/>
              <a:chExt cx="1008" cy="960"/>
            </a:xfrm>
          </p:grpSpPr>
          <p:sp>
            <p:nvSpPr>
              <p:cNvPr id="24637" name="Line 19">
                <a:extLst>
                  <a:ext uri="{FF2B5EF4-FFF2-40B4-BE49-F238E27FC236}">
                    <a16:creationId xmlns:a16="http://schemas.microsoft.com/office/drawing/2014/main" id="{FA081980-A312-46FD-9DF6-917AA835DB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67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24638" name="Line 20">
                <a:extLst>
                  <a:ext uri="{FF2B5EF4-FFF2-40B4-BE49-F238E27FC236}">
                    <a16:creationId xmlns:a16="http://schemas.microsoft.com/office/drawing/2014/main" id="{781E09D6-F9A0-4C12-9BD6-891AF52F7B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24636" name="Line 21">
              <a:extLst>
                <a:ext uri="{FF2B5EF4-FFF2-40B4-BE49-F238E27FC236}">
                  <a16:creationId xmlns:a16="http://schemas.microsoft.com/office/drawing/2014/main" id="{56400A31-FEF2-4889-A9FF-0A64E43248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58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4595" name="AutoShape 22">
            <a:extLst>
              <a:ext uri="{FF2B5EF4-FFF2-40B4-BE49-F238E27FC236}">
                <a16:creationId xmlns:a16="http://schemas.microsoft.com/office/drawing/2014/main" id="{C38752D5-DAAF-47B7-9C63-3A4741EA8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0" y="1752600"/>
            <a:ext cx="1979613" cy="1079500"/>
          </a:xfrm>
          <a:prstGeom prst="flowChartPunchedCard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4596" name="Text Box 23">
            <a:extLst>
              <a:ext uri="{FF2B5EF4-FFF2-40B4-BE49-F238E27FC236}">
                <a16:creationId xmlns:a16="http://schemas.microsoft.com/office/drawing/2014/main" id="{BF9FACA3-CD72-474D-851C-28B6E88DD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828800"/>
            <a:ext cx="1905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Renovação</a:t>
            </a:r>
            <a:br>
              <a:rPr lang="pt-PT" altLang="pt-PT" sz="1300">
                <a:latin typeface="Times New Roman" panose="02020603050405020304" pitchFamily="18" charset="0"/>
              </a:rPr>
            </a:br>
            <a:r>
              <a:rPr lang="pt-PT" altLang="pt-PT" sz="1300">
                <a:latin typeface="Times New Roman" panose="02020603050405020304" pitchFamily="18" charset="0"/>
              </a:rPr>
              <a:t> Estilos de Vida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4597" name="AutoShape 24">
            <a:extLst>
              <a:ext uri="{FF2B5EF4-FFF2-40B4-BE49-F238E27FC236}">
                <a16:creationId xmlns:a16="http://schemas.microsoft.com/office/drawing/2014/main" id="{254D8274-AA37-4D59-B502-C9DC05E1842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8013" y="1752600"/>
            <a:ext cx="1979612" cy="1079500"/>
          </a:xfrm>
          <a:prstGeom prst="flowChartPunchedCard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4598" name="Text Box 25">
            <a:extLst>
              <a:ext uri="{FF2B5EF4-FFF2-40B4-BE49-F238E27FC236}">
                <a16:creationId xmlns:a16="http://schemas.microsoft.com/office/drawing/2014/main" id="{7C2DDF90-3AA1-42A1-A07E-04BB0D1F2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1981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Capacidade Científica e Tecnológica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4599" name="Text Box 26">
            <a:extLst>
              <a:ext uri="{FF2B5EF4-FFF2-40B4-BE49-F238E27FC236}">
                <a16:creationId xmlns:a16="http://schemas.microsoft.com/office/drawing/2014/main" id="{060EC20D-635C-4137-A7ED-6F35B5167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2286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Desenvolvimento Novos Processos e Produtos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4600" name="Line 27">
            <a:extLst>
              <a:ext uri="{FF2B5EF4-FFF2-40B4-BE49-F238E27FC236}">
                <a16:creationId xmlns:a16="http://schemas.microsoft.com/office/drawing/2014/main" id="{96ADB2FD-B18F-4B12-A386-F965DEDC29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1371600"/>
            <a:ext cx="449263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601" name="Line 28">
            <a:extLst>
              <a:ext uri="{FF2B5EF4-FFF2-40B4-BE49-F238E27FC236}">
                <a16:creationId xmlns:a16="http://schemas.microsoft.com/office/drawing/2014/main" id="{A3F7311C-387A-4746-A98D-7F65C09E6D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1371600"/>
            <a:ext cx="449263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24602" name="Group 29">
            <a:extLst>
              <a:ext uri="{FF2B5EF4-FFF2-40B4-BE49-F238E27FC236}">
                <a16:creationId xmlns:a16="http://schemas.microsoft.com/office/drawing/2014/main" id="{F5DD04B7-1D9D-4DFF-98AA-082A65B664B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593975"/>
            <a:ext cx="4498975" cy="990600"/>
            <a:chOff x="1488" y="1680"/>
            <a:chExt cx="2834" cy="624"/>
          </a:xfrm>
        </p:grpSpPr>
        <p:sp>
          <p:nvSpPr>
            <p:cNvPr id="24630" name="Line 30">
              <a:extLst>
                <a:ext uri="{FF2B5EF4-FFF2-40B4-BE49-F238E27FC236}">
                  <a16:creationId xmlns:a16="http://schemas.microsoft.com/office/drawing/2014/main" id="{21CAE77E-0659-4E41-9E28-BE89AC3F9A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112"/>
              <a:ext cx="28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4631" name="Line 31">
              <a:extLst>
                <a:ext uri="{FF2B5EF4-FFF2-40B4-BE49-F238E27FC236}">
                  <a16:creationId xmlns:a16="http://schemas.microsoft.com/office/drawing/2014/main" id="{D3F432CE-9612-4B92-9B78-09904D623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4632" name="Line 32">
              <a:extLst>
                <a:ext uri="{FF2B5EF4-FFF2-40B4-BE49-F238E27FC236}">
                  <a16:creationId xmlns:a16="http://schemas.microsoft.com/office/drawing/2014/main" id="{2E164081-B001-4C7D-8C7E-DCEAF33DFD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4633" name="Line 33">
              <a:extLst>
                <a:ext uri="{FF2B5EF4-FFF2-40B4-BE49-F238E27FC236}">
                  <a16:creationId xmlns:a16="http://schemas.microsoft.com/office/drawing/2014/main" id="{81BE99D1-520E-46C4-BD02-0AEF61CB66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4634" name="Line 34">
              <a:extLst>
                <a:ext uri="{FF2B5EF4-FFF2-40B4-BE49-F238E27FC236}">
                  <a16:creationId xmlns:a16="http://schemas.microsoft.com/office/drawing/2014/main" id="{16AD136B-DA31-42B7-80F7-5E1B0F325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680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4603" name="Group 35">
            <a:extLst>
              <a:ext uri="{FF2B5EF4-FFF2-40B4-BE49-F238E27FC236}">
                <a16:creationId xmlns:a16="http://schemas.microsoft.com/office/drawing/2014/main" id="{6C465637-861F-493C-AFBF-197FA2C148B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24800" y="2362200"/>
            <a:ext cx="900113" cy="1800225"/>
            <a:chOff x="192" y="1584"/>
            <a:chExt cx="567" cy="1134"/>
          </a:xfrm>
        </p:grpSpPr>
        <p:grpSp>
          <p:nvGrpSpPr>
            <p:cNvPr id="24626" name="Group 36">
              <a:extLst>
                <a:ext uri="{FF2B5EF4-FFF2-40B4-BE49-F238E27FC236}">
                  <a16:creationId xmlns:a16="http://schemas.microsoft.com/office/drawing/2014/main" id="{015BCE75-691C-49AE-AD3D-1950377E97D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92" y="1584"/>
              <a:ext cx="567" cy="1134"/>
              <a:chOff x="1008" y="672"/>
              <a:chExt cx="1008" cy="960"/>
            </a:xfrm>
          </p:grpSpPr>
          <p:sp>
            <p:nvSpPr>
              <p:cNvPr id="24628" name="Line 37">
                <a:extLst>
                  <a:ext uri="{FF2B5EF4-FFF2-40B4-BE49-F238E27FC236}">
                    <a16:creationId xmlns:a16="http://schemas.microsoft.com/office/drawing/2014/main" id="{1DB40679-CBB7-4511-ACBA-66DA3E9613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67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24629" name="Line 38">
                <a:extLst>
                  <a:ext uri="{FF2B5EF4-FFF2-40B4-BE49-F238E27FC236}">
                    <a16:creationId xmlns:a16="http://schemas.microsoft.com/office/drawing/2014/main" id="{E6BC9ADE-EACE-4ED1-80D8-4803423203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24627" name="Line 39">
              <a:extLst>
                <a:ext uri="{FF2B5EF4-FFF2-40B4-BE49-F238E27FC236}">
                  <a16:creationId xmlns:a16="http://schemas.microsoft.com/office/drawing/2014/main" id="{DC6DFB3F-2207-4FD6-9DB2-BC8AE3ED7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58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4604" name="Group 40">
            <a:extLst>
              <a:ext uri="{FF2B5EF4-FFF2-40B4-BE49-F238E27FC236}">
                <a16:creationId xmlns:a16="http://schemas.microsoft.com/office/drawing/2014/main" id="{3B5BC848-A491-439D-AA27-1F29695A1F4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838200"/>
            <a:ext cx="3124200" cy="228600"/>
            <a:chOff x="1968" y="480"/>
            <a:chExt cx="1968" cy="144"/>
          </a:xfrm>
        </p:grpSpPr>
        <p:sp>
          <p:nvSpPr>
            <p:cNvPr id="24623" name="Line 41">
              <a:extLst>
                <a:ext uri="{FF2B5EF4-FFF2-40B4-BE49-F238E27FC236}">
                  <a16:creationId xmlns:a16="http://schemas.microsoft.com/office/drawing/2014/main" id="{79B6FE2A-8922-4E72-8702-CB5FCE80E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4624" name="Line 42">
              <a:extLst>
                <a:ext uri="{FF2B5EF4-FFF2-40B4-BE49-F238E27FC236}">
                  <a16:creationId xmlns:a16="http://schemas.microsoft.com/office/drawing/2014/main" id="{75DA31D2-8E69-43F9-9C72-BAA73C226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4625" name="Line 43">
              <a:extLst>
                <a:ext uri="{FF2B5EF4-FFF2-40B4-BE49-F238E27FC236}">
                  <a16:creationId xmlns:a16="http://schemas.microsoft.com/office/drawing/2014/main" id="{BE0DE55F-32F9-458F-9FDB-C973731ED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4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4605" name="Line 44">
            <a:extLst>
              <a:ext uri="{FF2B5EF4-FFF2-40B4-BE49-F238E27FC236}">
                <a16:creationId xmlns:a16="http://schemas.microsoft.com/office/drawing/2014/main" id="{E2ABD09D-170A-4117-873D-D1DF1F3B7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83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606" name="Text Box 45">
            <a:extLst>
              <a:ext uri="{FF2B5EF4-FFF2-40B4-BE49-F238E27FC236}">
                <a16:creationId xmlns:a16="http://schemas.microsoft.com/office/drawing/2014/main" id="{13AA2E64-2F55-43A0-939F-6FC2D1A83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362200"/>
            <a:ext cx="20574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Transformação</a:t>
            </a:r>
            <a:br>
              <a:rPr lang="pt-PT" altLang="pt-PT" sz="1300">
                <a:latin typeface="Times New Roman" panose="02020603050405020304" pitchFamily="18" charset="0"/>
              </a:rPr>
            </a:br>
            <a:r>
              <a:rPr lang="pt-PT" altLang="pt-PT" sz="1300">
                <a:latin typeface="Times New Roman" panose="02020603050405020304" pitchFamily="18" charset="0"/>
              </a:rPr>
              <a:t>Modelos de Consumo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4607" name="Text Box 46">
            <a:extLst>
              <a:ext uri="{FF2B5EF4-FFF2-40B4-BE49-F238E27FC236}">
                <a16:creationId xmlns:a16="http://schemas.microsoft.com/office/drawing/2014/main" id="{26CAEFE4-1879-499C-BF3C-B93073BD1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0668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 b="1">
                <a:latin typeface="Times New Roman" panose="02020603050405020304" pitchFamily="18" charset="0"/>
              </a:rPr>
              <a:t>Gestão do Saber</a:t>
            </a:r>
            <a:endParaRPr lang="en-GB" altLang="pt-PT" sz="1400" b="1">
              <a:latin typeface="Times New Roman" panose="02020603050405020304" pitchFamily="18" charset="0"/>
            </a:endParaRPr>
          </a:p>
        </p:txBody>
      </p:sp>
      <p:sp>
        <p:nvSpPr>
          <p:cNvPr id="24608" name="Text Box 47">
            <a:extLst>
              <a:ext uri="{FF2B5EF4-FFF2-40B4-BE49-F238E27FC236}">
                <a16:creationId xmlns:a16="http://schemas.microsoft.com/office/drawing/2014/main" id="{AC22C910-8F04-4AAF-ADA3-6D8DC758E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>
                <a:latin typeface="Times New Roman" panose="02020603050405020304" pitchFamily="18" charset="0"/>
              </a:rPr>
              <a:t>Natureza dos</a:t>
            </a:r>
            <a:r>
              <a:rPr lang="pt-PT" altLang="pt-PT" sz="1400" b="1">
                <a:latin typeface="Times New Roman" panose="02020603050405020304" pitchFamily="18" charset="0"/>
              </a:rPr>
              <a:t> Recursos</a:t>
            </a:r>
            <a:endParaRPr lang="en-GB" altLang="pt-PT" sz="1400" b="1">
              <a:latin typeface="Times New Roman" panose="02020603050405020304" pitchFamily="18" charset="0"/>
            </a:endParaRPr>
          </a:p>
        </p:txBody>
      </p:sp>
      <p:sp>
        <p:nvSpPr>
          <p:cNvPr id="24609" name="Text Box 48">
            <a:extLst>
              <a:ext uri="{FF2B5EF4-FFF2-40B4-BE49-F238E27FC236}">
                <a16:creationId xmlns:a16="http://schemas.microsoft.com/office/drawing/2014/main" id="{21A4724F-8B8F-4A51-AEDE-59E148AD4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895600"/>
            <a:ext cx="274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>
                <a:latin typeface="Times New Roman" panose="02020603050405020304" pitchFamily="18" charset="0"/>
              </a:rPr>
              <a:t>Natureza dos</a:t>
            </a:r>
            <a:r>
              <a:rPr lang="pt-PT" altLang="pt-PT" sz="1400" b="1">
                <a:latin typeface="Times New Roman" panose="02020603050405020304" pitchFamily="18" charset="0"/>
              </a:rPr>
              <a:t> Produtos/Serviços</a:t>
            </a:r>
            <a:endParaRPr lang="en-GB" altLang="pt-PT" sz="1400" b="1">
              <a:latin typeface="Times New Roman" panose="02020603050405020304" pitchFamily="18" charset="0"/>
            </a:endParaRPr>
          </a:p>
        </p:txBody>
      </p:sp>
      <p:sp>
        <p:nvSpPr>
          <p:cNvPr id="24610" name="Text Box 49">
            <a:extLst>
              <a:ext uri="{FF2B5EF4-FFF2-40B4-BE49-F238E27FC236}">
                <a16:creationId xmlns:a16="http://schemas.microsoft.com/office/drawing/2014/main" id="{B2682EC6-1E2B-40D9-9336-53BA29863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800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>
                <a:latin typeface="Times New Roman" panose="02020603050405020304" pitchFamily="18" charset="0"/>
              </a:rPr>
              <a:t>Natureza das</a:t>
            </a:r>
            <a:r>
              <a:rPr lang="pt-PT" altLang="pt-PT" sz="1400" b="1">
                <a:latin typeface="Times New Roman" panose="02020603050405020304" pitchFamily="18" charset="0"/>
              </a:rPr>
              <a:t> Actividades </a:t>
            </a:r>
            <a:r>
              <a:rPr lang="pt-PT" altLang="pt-PT" sz="1400">
                <a:latin typeface="Times New Roman" panose="02020603050405020304" pitchFamily="18" charset="0"/>
              </a:rPr>
              <a:t>e dos</a:t>
            </a:r>
            <a:r>
              <a:rPr lang="pt-PT" altLang="pt-PT" sz="1400" b="1">
                <a:latin typeface="Times New Roman" panose="02020603050405020304" pitchFamily="18" charset="0"/>
              </a:rPr>
              <a:t> Investimentos</a:t>
            </a:r>
            <a:endParaRPr lang="en-GB" altLang="pt-PT" sz="1400">
              <a:latin typeface="Times New Roman" panose="02020603050405020304" pitchFamily="18" charset="0"/>
            </a:endParaRPr>
          </a:p>
        </p:txBody>
      </p:sp>
      <p:grpSp>
        <p:nvGrpSpPr>
          <p:cNvPr id="24611" name="Group 50">
            <a:extLst>
              <a:ext uri="{FF2B5EF4-FFF2-40B4-BE49-F238E27FC236}">
                <a16:creationId xmlns:a16="http://schemas.microsoft.com/office/drawing/2014/main" id="{8963DABC-FF83-44DB-826F-18C2BDFDD7E8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438400" y="4803775"/>
            <a:ext cx="4498975" cy="304800"/>
            <a:chOff x="1584" y="2208"/>
            <a:chExt cx="2834" cy="192"/>
          </a:xfrm>
        </p:grpSpPr>
        <p:sp>
          <p:nvSpPr>
            <p:cNvPr id="24619" name="Line 51">
              <a:extLst>
                <a:ext uri="{FF2B5EF4-FFF2-40B4-BE49-F238E27FC236}">
                  <a16:creationId xmlns:a16="http://schemas.microsoft.com/office/drawing/2014/main" id="{C6C5A3D4-9516-440B-9578-4E31CE6E4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208"/>
              <a:ext cx="28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4620" name="Line 52">
              <a:extLst>
                <a:ext uri="{FF2B5EF4-FFF2-40B4-BE49-F238E27FC236}">
                  <a16:creationId xmlns:a16="http://schemas.microsoft.com/office/drawing/2014/main" id="{DF20B691-7208-4C3D-A071-B4E28B783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4621" name="Line 53">
              <a:extLst>
                <a:ext uri="{FF2B5EF4-FFF2-40B4-BE49-F238E27FC236}">
                  <a16:creationId xmlns:a16="http://schemas.microsoft.com/office/drawing/2014/main" id="{C363C721-8264-4177-AB4D-2B40026F18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4622" name="Line 54">
              <a:extLst>
                <a:ext uri="{FF2B5EF4-FFF2-40B4-BE49-F238E27FC236}">
                  <a16:creationId xmlns:a16="http://schemas.microsoft.com/office/drawing/2014/main" id="{26FC5F19-3FE9-49D1-BF06-92902C72F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4612" name="Line 55">
            <a:extLst>
              <a:ext uri="{FF2B5EF4-FFF2-40B4-BE49-F238E27FC236}">
                <a16:creationId xmlns:a16="http://schemas.microsoft.com/office/drawing/2014/main" id="{B1FDA10A-416F-4162-9254-DB58560D4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613" name="Rectangle 56">
            <a:extLst>
              <a:ext uri="{FF2B5EF4-FFF2-40B4-BE49-F238E27FC236}">
                <a16:creationId xmlns:a16="http://schemas.microsoft.com/office/drawing/2014/main" id="{B4269290-C316-4A0E-B736-6A7078FDA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5410200"/>
            <a:ext cx="55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800" b="1">
                <a:latin typeface="Times New Roman" panose="02020603050405020304" pitchFamily="18" charset="0"/>
              </a:rPr>
              <a:t>Valor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4614" name="Text Box 57">
            <a:extLst>
              <a:ext uri="{FF2B5EF4-FFF2-40B4-BE49-F238E27FC236}">
                <a16:creationId xmlns:a16="http://schemas.microsoft.com/office/drawing/2014/main" id="{D576620F-E65C-4E57-8BDC-8201F00C9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146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 b="1">
                <a:latin typeface="Times New Roman" panose="02020603050405020304" pitchFamily="18" charset="0"/>
              </a:rPr>
              <a:t>Material</a:t>
            </a:r>
            <a:endParaRPr lang="en-GB" altLang="pt-PT" sz="1400" b="1">
              <a:latin typeface="Times New Roman" panose="02020603050405020304" pitchFamily="18" charset="0"/>
            </a:endParaRPr>
          </a:p>
        </p:txBody>
      </p:sp>
      <p:sp>
        <p:nvSpPr>
          <p:cNvPr id="24615" name="Text Box 58">
            <a:extLst>
              <a:ext uri="{FF2B5EF4-FFF2-40B4-BE49-F238E27FC236}">
                <a16:creationId xmlns:a16="http://schemas.microsoft.com/office/drawing/2014/main" id="{3C2450B5-43FF-4922-B9AE-02CE80F3E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146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 b="1">
                <a:latin typeface="Times New Roman" panose="02020603050405020304" pitchFamily="18" charset="0"/>
              </a:rPr>
              <a:t>Imaterial</a:t>
            </a:r>
            <a:endParaRPr lang="en-GB" altLang="pt-PT" sz="1400" b="1">
              <a:latin typeface="Times New Roman" panose="02020603050405020304" pitchFamily="18" charset="0"/>
            </a:endParaRPr>
          </a:p>
        </p:txBody>
      </p:sp>
      <p:sp>
        <p:nvSpPr>
          <p:cNvPr id="24616" name="Text Box 59">
            <a:extLst>
              <a:ext uri="{FF2B5EF4-FFF2-40B4-BE49-F238E27FC236}">
                <a16:creationId xmlns:a16="http://schemas.microsoft.com/office/drawing/2014/main" id="{AB291D9B-3241-4CF2-92A9-BF997259D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81200"/>
            <a:ext cx="373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>
                <a:latin typeface="Times New Roman" panose="02020603050405020304" pitchFamily="18" charset="0"/>
              </a:rPr>
              <a:t>Ritmo e orientação</a:t>
            </a:r>
            <a:endParaRPr lang="en-GB" altLang="pt-PT" sz="1400">
              <a:latin typeface="Times New Roman" panose="02020603050405020304" pitchFamily="18" charset="0"/>
            </a:endParaRPr>
          </a:p>
        </p:txBody>
      </p:sp>
      <p:sp>
        <p:nvSpPr>
          <p:cNvPr id="24617" name="Line 60">
            <a:extLst>
              <a:ext uri="{FF2B5EF4-FFF2-40B4-BE49-F238E27FC236}">
                <a16:creationId xmlns:a16="http://schemas.microsoft.com/office/drawing/2014/main" id="{8A4A5F12-25C2-4D2B-B395-EA83A2F1A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286000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618" name="Line 61">
            <a:extLst>
              <a:ext uri="{FF2B5EF4-FFF2-40B4-BE49-F238E27FC236}">
                <a16:creationId xmlns:a16="http://schemas.microsoft.com/office/drawing/2014/main" id="{99B38411-2369-4CDD-9EBF-CBECED03BC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2286000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>
            <a:extLst>
              <a:ext uri="{FF2B5EF4-FFF2-40B4-BE49-F238E27FC236}">
                <a16:creationId xmlns:a16="http://schemas.microsoft.com/office/drawing/2014/main" id="{621B3735-1207-4A43-B496-94DFC11AAC4B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5DA4A11-A2A8-4026-95FF-29C065C6CBDF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7CA6494-3FCA-46A0-9146-A8E7475AE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83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69E970F4-4BFD-46CF-8F93-449F5D5F1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172200"/>
            <a:ext cx="793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500" b="1">
                <a:latin typeface="Times New Roman" panose="02020603050405020304" pitchFamily="18" charset="0"/>
              </a:rPr>
              <a:t>OFERTA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5FCC385-A7DB-44BD-A9EA-22E836770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6172200"/>
            <a:ext cx="954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500" b="1">
                <a:latin typeface="Times New Roman" panose="02020603050405020304" pitchFamily="18" charset="0"/>
              </a:rPr>
              <a:t>PROCURA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83725C2B-6466-4EA7-880C-B5013CB3D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381750"/>
            <a:ext cx="68310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>
                <a:latin typeface="Times New Roman" panose="02020603050405020304" pitchFamily="18" charset="0"/>
              </a:rPr>
              <a:t>(Sentido da deslocação do dinamismo competitivo (do protagonismo da "oferta" ao protagonismo da "procura")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94E80685-3306-43AE-B9C9-99B05DF3E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6324600"/>
            <a:ext cx="4495800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08" name="Line 7">
            <a:extLst>
              <a:ext uri="{FF2B5EF4-FFF2-40B4-BE49-F238E27FC236}">
                <a16:creationId xmlns:a16="http://schemas.microsoft.com/office/drawing/2014/main" id="{1A156647-8E44-4120-AEB6-F07313134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019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F5E23CB9-D598-4E1A-B143-683DC5682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200">
                <a:latin typeface="Times New Roman" panose="02020603050405020304" pitchFamily="18" charset="0"/>
              </a:rPr>
              <a:t>COMPETITIVIDADE </a:t>
            </a:r>
            <a:r>
              <a:rPr lang="pt-PT" altLang="pt-PT" sz="2200" i="1">
                <a:solidFill>
                  <a:srgbClr val="CC0000"/>
                </a:solidFill>
                <a:latin typeface="Times New Roman" panose="02020603050405020304" pitchFamily="18" charset="0"/>
              </a:rPr>
              <a:t>centrada no custo</a:t>
            </a:r>
            <a:r>
              <a:rPr lang="pt-PT" altLang="pt-PT" sz="2200">
                <a:latin typeface="Times New Roman" panose="02020603050405020304" pitchFamily="18" charset="0"/>
              </a:rPr>
              <a:t> e INOVAÇÃO </a:t>
            </a:r>
            <a:r>
              <a:rPr lang="pt-PT" altLang="pt-PT" sz="2200" i="1">
                <a:solidFill>
                  <a:srgbClr val="CC0000"/>
                </a:solidFill>
                <a:latin typeface="Times New Roman" panose="02020603050405020304" pitchFamily="18" charset="0"/>
              </a:rPr>
              <a:t>limitada</a:t>
            </a:r>
            <a:r>
              <a:rPr lang="pt-PT" altLang="pt-PT" sz="18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pt-PT" altLang="pt-PT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25610" name="AutoShape 9">
            <a:extLst>
              <a:ext uri="{FF2B5EF4-FFF2-40B4-BE49-F238E27FC236}">
                <a16:creationId xmlns:a16="http://schemas.microsoft.com/office/drawing/2014/main" id="{E3042F07-71B6-47F6-A508-9961891F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733800"/>
            <a:ext cx="2159000" cy="9350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5611" name="AutoShape 10">
            <a:extLst>
              <a:ext uri="{FF2B5EF4-FFF2-40B4-BE49-F238E27FC236}">
                <a16:creationId xmlns:a16="http://schemas.microsoft.com/office/drawing/2014/main" id="{15447B93-10C7-4948-A102-D34AF5A04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733800"/>
            <a:ext cx="2159000" cy="9350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5612" name="AutoShape 11">
            <a:extLst>
              <a:ext uri="{FF2B5EF4-FFF2-40B4-BE49-F238E27FC236}">
                <a16:creationId xmlns:a16="http://schemas.microsoft.com/office/drawing/2014/main" id="{68F189B5-E7F0-4E55-8886-7ABF8B6EA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33800"/>
            <a:ext cx="2159000" cy="9350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0852B148-08B5-4A36-8CE7-D75C7577B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75113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600" b="1">
                <a:latin typeface="Times New Roman" panose="02020603050405020304" pitchFamily="18" charset="0"/>
              </a:rPr>
              <a:t>"CONCEPÇÃO"</a:t>
            </a:r>
            <a:endParaRPr lang="en-GB" altLang="pt-PT" sz="1600">
              <a:latin typeface="Times New Roman" panose="02020603050405020304" pitchFamily="18" charset="0"/>
            </a:endParaRPr>
          </a:p>
        </p:txBody>
      </p:sp>
      <p:sp>
        <p:nvSpPr>
          <p:cNvPr id="25614" name="Rectangle 13">
            <a:extLst>
              <a:ext uri="{FF2B5EF4-FFF2-40B4-BE49-F238E27FC236}">
                <a16:creationId xmlns:a16="http://schemas.microsoft.com/office/drawing/2014/main" id="{572A84E3-4E9D-44D6-8DE4-E1F6BE5E0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075113"/>
            <a:ext cx="198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600" b="1">
                <a:latin typeface="Times New Roman" panose="02020603050405020304" pitchFamily="18" charset="0"/>
              </a:rPr>
              <a:t>"FABRICAÇÃO"</a:t>
            </a:r>
            <a:endParaRPr lang="en-GB" altLang="pt-PT" sz="1600">
              <a:latin typeface="Times New Roman" panose="02020603050405020304" pitchFamily="18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A6D4125-6DED-4283-8284-94C4D31FD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075113"/>
            <a:ext cx="2057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600" b="1">
                <a:latin typeface="Times New Roman" panose="02020603050405020304" pitchFamily="18" charset="0"/>
              </a:rPr>
              <a:t>“</a:t>
            </a:r>
            <a:r>
              <a:rPr lang="pt-PT" altLang="pt-PT" sz="1600" b="1">
                <a:latin typeface="Times New Roman" panose="02020603050405020304" pitchFamily="18" charset="0"/>
              </a:rPr>
              <a:t>DISTRIBUIÇÃO</a:t>
            </a:r>
            <a:r>
              <a:rPr lang="en-GB" altLang="pt-PT" sz="1600" b="1">
                <a:latin typeface="Times New Roman" panose="02020603050405020304" pitchFamily="18" charset="0"/>
              </a:rPr>
              <a:t>"</a:t>
            </a:r>
            <a:endParaRPr lang="en-GB" altLang="pt-PT" sz="1600">
              <a:latin typeface="Times New Roman" panose="02020603050405020304" pitchFamily="18" charset="0"/>
            </a:endParaRPr>
          </a:p>
        </p:txBody>
      </p:sp>
      <p:sp>
        <p:nvSpPr>
          <p:cNvPr id="25616" name="Rectangle 15">
            <a:extLst>
              <a:ext uri="{FF2B5EF4-FFF2-40B4-BE49-F238E27FC236}">
                <a16:creationId xmlns:a16="http://schemas.microsoft.com/office/drawing/2014/main" id="{16479451-A770-4F14-A5F0-A6FF14AC8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524000"/>
            <a:ext cx="1270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800" b="1">
                <a:latin typeface="Times New Roman" panose="02020603050405020304" pitchFamily="18" charset="0"/>
              </a:rPr>
              <a:t>INOVAÇÃO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5617" name="Text Box 16">
            <a:extLst>
              <a:ext uri="{FF2B5EF4-FFF2-40B4-BE49-F238E27FC236}">
                <a16:creationId xmlns:a16="http://schemas.microsoft.com/office/drawing/2014/main" id="{C552C3B3-ED27-4118-94EE-B3E5F9CE6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0668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 b="1">
                <a:latin typeface="Times New Roman" panose="02020603050405020304" pitchFamily="18" charset="0"/>
              </a:rPr>
              <a:t>Gestão do Saber</a:t>
            </a:r>
            <a:endParaRPr lang="en-GB" altLang="pt-PT" sz="1400" b="1">
              <a:latin typeface="Times New Roman" panose="02020603050405020304" pitchFamily="18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05ED0315-A5A0-4E9C-B5B7-E7D099954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0668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 b="1">
                <a:latin typeface="Times New Roman" panose="02020603050405020304" pitchFamily="18" charset="0"/>
              </a:rPr>
              <a:t>Identificação de Necessidades</a:t>
            </a:r>
            <a:endParaRPr lang="en-GB" altLang="pt-PT" sz="1400" b="1">
              <a:latin typeface="Times New Roman" panose="02020603050405020304" pitchFamily="18" charset="0"/>
            </a:endParaRPr>
          </a:p>
        </p:txBody>
      </p:sp>
      <p:grpSp>
        <p:nvGrpSpPr>
          <p:cNvPr id="25619" name="Group 18">
            <a:extLst>
              <a:ext uri="{FF2B5EF4-FFF2-40B4-BE49-F238E27FC236}">
                <a16:creationId xmlns:a16="http://schemas.microsoft.com/office/drawing/2014/main" id="{5FDB5C41-36C6-4FD6-8BDD-227D7E23F0B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362200"/>
            <a:ext cx="900113" cy="1800225"/>
            <a:chOff x="192" y="1584"/>
            <a:chExt cx="567" cy="1134"/>
          </a:xfrm>
        </p:grpSpPr>
        <p:grpSp>
          <p:nvGrpSpPr>
            <p:cNvPr id="25661" name="Group 19">
              <a:extLst>
                <a:ext uri="{FF2B5EF4-FFF2-40B4-BE49-F238E27FC236}">
                  <a16:creationId xmlns:a16="http://schemas.microsoft.com/office/drawing/2014/main" id="{65925125-A8FC-43F8-8A92-7D1F93ACE3D2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92" y="1584"/>
              <a:ext cx="567" cy="1134"/>
              <a:chOff x="1008" y="672"/>
              <a:chExt cx="1008" cy="960"/>
            </a:xfrm>
          </p:grpSpPr>
          <p:sp>
            <p:nvSpPr>
              <p:cNvPr id="25663" name="Line 20">
                <a:extLst>
                  <a:ext uri="{FF2B5EF4-FFF2-40B4-BE49-F238E27FC236}">
                    <a16:creationId xmlns:a16="http://schemas.microsoft.com/office/drawing/2014/main" id="{08FEE173-8178-434C-AED3-89FF8FAEA9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67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25664" name="Line 21">
                <a:extLst>
                  <a:ext uri="{FF2B5EF4-FFF2-40B4-BE49-F238E27FC236}">
                    <a16:creationId xmlns:a16="http://schemas.microsoft.com/office/drawing/2014/main" id="{4E7110FC-1974-4020-A8F9-4B6B54683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25662" name="Line 22">
              <a:extLst>
                <a:ext uri="{FF2B5EF4-FFF2-40B4-BE49-F238E27FC236}">
                  <a16:creationId xmlns:a16="http://schemas.microsoft.com/office/drawing/2014/main" id="{00039292-F0DC-4876-AF0C-039C248A58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58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5620" name="AutoShape 23">
            <a:extLst>
              <a:ext uri="{FF2B5EF4-FFF2-40B4-BE49-F238E27FC236}">
                <a16:creationId xmlns:a16="http://schemas.microsoft.com/office/drawing/2014/main" id="{75D810BB-5C84-4072-87DB-F42E891A4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0" y="1752600"/>
            <a:ext cx="1979613" cy="1079500"/>
          </a:xfrm>
          <a:prstGeom prst="flowChartPunchedCard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5621" name="Text Box 24">
            <a:extLst>
              <a:ext uri="{FF2B5EF4-FFF2-40B4-BE49-F238E27FC236}">
                <a16:creationId xmlns:a16="http://schemas.microsoft.com/office/drawing/2014/main" id="{5FB0B366-7F00-47C4-AFD6-504247BF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828800"/>
            <a:ext cx="1905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Renovação</a:t>
            </a:r>
            <a:br>
              <a:rPr lang="pt-PT" altLang="pt-PT" sz="1300">
                <a:latin typeface="Times New Roman" panose="02020603050405020304" pitchFamily="18" charset="0"/>
              </a:rPr>
            </a:br>
            <a:r>
              <a:rPr lang="pt-PT" altLang="pt-PT" sz="1300">
                <a:latin typeface="Times New Roman" panose="02020603050405020304" pitchFamily="18" charset="0"/>
              </a:rPr>
              <a:t> Estilos de Vida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5622" name="AutoShape 25">
            <a:extLst>
              <a:ext uri="{FF2B5EF4-FFF2-40B4-BE49-F238E27FC236}">
                <a16:creationId xmlns:a16="http://schemas.microsoft.com/office/drawing/2014/main" id="{F86786E2-5CA6-4474-8B42-D3AE6947A8F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8013" y="1752600"/>
            <a:ext cx="1979612" cy="1079500"/>
          </a:xfrm>
          <a:prstGeom prst="flowChartPunchedCard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5623" name="Text Box 26">
            <a:extLst>
              <a:ext uri="{FF2B5EF4-FFF2-40B4-BE49-F238E27FC236}">
                <a16:creationId xmlns:a16="http://schemas.microsoft.com/office/drawing/2014/main" id="{3EB3BD15-E6D7-498E-92D6-24C6EA63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1981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Capacidade Científica e Tecnológica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5624" name="Text Box 27">
            <a:extLst>
              <a:ext uri="{FF2B5EF4-FFF2-40B4-BE49-F238E27FC236}">
                <a16:creationId xmlns:a16="http://schemas.microsoft.com/office/drawing/2014/main" id="{4F427653-5167-46C9-9A35-45B821113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2286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Desenvolvimento Novos Processos e Produtos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5625" name="Line 28">
            <a:extLst>
              <a:ext uri="{FF2B5EF4-FFF2-40B4-BE49-F238E27FC236}">
                <a16:creationId xmlns:a16="http://schemas.microsoft.com/office/drawing/2014/main" id="{0AE67CC2-15B5-4060-A6A5-F174A2E2E4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1371600"/>
            <a:ext cx="449263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26" name="Line 29">
            <a:extLst>
              <a:ext uri="{FF2B5EF4-FFF2-40B4-BE49-F238E27FC236}">
                <a16:creationId xmlns:a16="http://schemas.microsoft.com/office/drawing/2014/main" id="{0C70CAFF-1808-4094-99A7-6F17092423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1371600"/>
            <a:ext cx="449263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25627" name="Group 30">
            <a:extLst>
              <a:ext uri="{FF2B5EF4-FFF2-40B4-BE49-F238E27FC236}">
                <a16:creationId xmlns:a16="http://schemas.microsoft.com/office/drawing/2014/main" id="{EB487719-73EC-41F9-ACAE-34FCA67BFE3D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67000"/>
            <a:ext cx="4498975" cy="990600"/>
            <a:chOff x="1488" y="1584"/>
            <a:chExt cx="2834" cy="624"/>
          </a:xfrm>
        </p:grpSpPr>
        <p:sp>
          <p:nvSpPr>
            <p:cNvPr id="25656" name="Line 31">
              <a:extLst>
                <a:ext uri="{FF2B5EF4-FFF2-40B4-BE49-F238E27FC236}">
                  <a16:creationId xmlns:a16="http://schemas.microsoft.com/office/drawing/2014/main" id="{BC6F6519-3C26-499C-BA90-7E930C2482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016"/>
              <a:ext cx="28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5657" name="Line 32">
              <a:extLst>
                <a:ext uri="{FF2B5EF4-FFF2-40B4-BE49-F238E27FC236}">
                  <a16:creationId xmlns:a16="http://schemas.microsoft.com/office/drawing/2014/main" id="{36432864-118D-4EC2-A448-DB608EE9C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5658" name="Line 33">
              <a:extLst>
                <a:ext uri="{FF2B5EF4-FFF2-40B4-BE49-F238E27FC236}">
                  <a16:creationId xmlns:a16="http://schemas.microsoft.com/office/drawing/2014/main" id="{2B9381DE-A826-4F16-83B5-D0124210DB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5659" name="Line 34">
              <a:extLst>
                <a:ext uri="{FF2B5EF4-FFF2-40B4-BE49-F238E27FC236}">
                  <a16:creationId xmlns:a16="http://schemas.microsoft.com/office/drawing/2014/main" id="{47CED66B-8ADF-45BA-94BA-936E8ADDBD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5660" name="Line 35">
              <a:extLst>
                <a:ext uri="{FF2B5EF4-FFF2-40B4-BE49-F238E27FC236}">
                  <a16:creationId xmlns:a16="http://schemas.microsoft.com/office/drawing/2014/main" id="{E9A475B9-BA0B-4089-BDAD-872EE8847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584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5628" name="Rectangle 36">
            <a:extLst>
              <a:ext uri="{FF2B5EF4-FFF2-40B4-BE49-F238E27FC236}">
                <a16:creationId xmlns:a16="http://schemas.microsoft.com/office/drawing/2014/main" id="{DB86DC3D-48E3-4EB5-AFE6-2B713F94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926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“Indústria" = "Capacidade de Transformação”  e   "Investimento" = "Aquisição Equipamentos"</a:t>
            </a:r>
          </a:p>
        </p:txBody>
      </p:sp>
      <p:sp>
        <p:nvSpPr>
          <p:cNvPr id="25629" name="Rectangle 37">
            <a:extLst>
              <a:ext uri="{FF2B5EF4-FFF2-40B4-BE49-F238E27FC236}">
                <a16:creationId xmlns:a16="http://schemas.microsoft.com/office/drawing/2014/main" id="{24872D34-E599-4C81-B45F-DEF65D78E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00600"/>
            <a:ext cx="15287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b="1" i="1">
                <a:solidFill>
                  <a:srgbClr val="CC0000"/>
                </a:solidFill>
                <a:latin typeface="Times New Roman" panose="02020603050405020304" pitchFamily="18" charset="0"/>
              </a:rPr>
              <a:t>actividades "truncadas"</a:t>
            </a:r>
          </a:p>
        </p:txBody>
      </p:sp>
      <p:sp>
        <p:nvSpPr>
          <p:cNvPr id="25630" name="Rectangle 38">
            <a:extLst>
              <a:ext uri="{FF2B5EF4-FFF2-40B4-BE49-F238E27FC236}">
                <a16:creationId xmlns:a16="http://schemas.microsoft.com/office/drawing/2014/main" id="{4F5EAA76-AE96-4D93-9A70-2C6BE3103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800600"/>
            <a:ext cx="10064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défice estrutural</a:t>
            </a:r>
          </a:p>
        </p:txBody>
      </p:sp>
      <p:sp>
        <p:nvSpPr>
          <p:cNvPr id="25631" name="Rectangle 39">
            <a:extLst>
              <a:ext uri="{FF2B5EF4-FFF2-40B4-BE49-F238E27FC236}">
                <a16:creationId xmlns:a16="http://schemas.microsoft.com/office/drawing/2014/main" id="{AB5CAD38-0A26-4445-AAF9-BE0EF0BC8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0" y="4800600"/>
            <a:ext cx="10064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défice estrutural</a:t>
            </a:r>
          </a:p>
        </p:txBody>
      </p:sp>
      <p:sp>
        <p:nvSpPr>
          <p:cNvPr id="25632" name="Rectangle 40">
            <a:extLst>
              <a:ext uri="{FF2B5EF4-FFF2-40B4-BE49-F238E27FC236}">
                <a16:creationId xmlns:a16="http://schemas.microsoft.com/office/drawing/2014/main" id="{7934A808-0D29-44FA-89E4-46F814D47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895600"/>
            <a:ext cx="21336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recursos demasiado genéricos</a:t>
            </a:r>
            <a:b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</a:b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competências insuficientes</a:t>
            </a:r>
            <a:endParaRPr lang="en-GB" altLang="pt-PT" sz="1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5633" name="Group 41">
            <a:extLst>
              <a:ext uri="{FF2B5EF4-FFF2-40B4-BE49-F238E27FC236}">
                <a16:creationId xmlns:a16="http://schemas.microsoft.com/office/drawing/2014/main" id="{D022E152-2881-4458-8F18-D4E92415D8F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24800" y="2362200"/>
            <a:ext cx="900113" cy="1800225"/>
            <a:chOff x="192" y="1584"/>
            <a:chExt cx="567" cy="1134"/>
          </a:xfrm>
        </p:grpSpPr>
        <p:grpSp>
          <p:nvGrpSpPr>
            <p:cNvPr id="25652" name="Group 42">
              <a:extLst>
                <a:ext uri="{FF2B5EF4-FFF2-40B4-BE49-F238E27FC236}">
                  <a16:creationId xmlns:a16="http://schemas.microsoft.com/office/drawing/2014/main" id="{90355C5B-52DC-4CEB-A4C0-B1496B5C4474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92" y="1584"/>
              <a:ext cx="567" cy="1134"/>
              <a:chOff x="1008" y="672"/>
              <a:chExt cx="1008" cy="960"/>
            </a:xfrm>
          </p:grpSpPr>
          <p:sp>
            <p:nvSpPr>
              <p:cNvPr id="25654" name="Line 43">
                <a:extLst>
                  <a:ext uri="{FF2B5EF4-FFF2-40B4-BE49-F238E27FC236}">
                    <a16:creationId xmlns:a16="http://schemas.microsoft.com/office/drawing/2014/main" id="{DDD195D2-4839-4570-892D-943CB5BC45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67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25655" name="Line 44">
                <a:extLst>
                  <a:ext uri="{FF2B5EF4-FFF2-40B4-BE49-F238E27FC236}">
                    <a16:creationId xmlns:a16="http://schemas.microsoft.com/office/drawing/2014/main" id="{E6E50957-7E62-4512-AC76-8CAECD4207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25653" name="Line 45">
              <a:extLst>
                <a:ext uri="{FF2B5EF4-FFF2-40B4-BE49-F238E27FC236}">
                  <a16:creationId xmlns:a16="http://schemas.microsoft.com/office/drawing/2014/main" id="{2B095C3D-D70B-4ED6-B729-1AA2092D98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58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5634" name="Rectangle 46">
            <a:extLst>
              <a:ext uri="{FF2B5EF4-FFF2-40B4-BE49-F238E27FC236}">
                <a16:creationId xmlns:a16="http://schemas.microsoft.com/office/drawing/2014/main" id="{F69BA8AD-4111-4B41-8B10-7CA5B3E54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895600"/>
            <a:ext cx="2286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produtos insuficientemente diferenciados  (“mercadorias”)</a:t>
            </a:r>
            <a:endParaRPr lang="en-GB" altLang="pt-PT" sz="1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35" name="Rectangle 47">
            <a:extLst>
              <a:ext uri="{FF2B5EF4-FFF2-40B4-BE49-F238E27FC236}">
                <a16:creationId xmlns:a16="http://schemas.microsoft.com/office/drawing/2014/main" id="{D718E84B-9CBB-43B3-8EF2-51A57A0AF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9538" y="1905000"/>
            <a:ext cx="14430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b="1" i="1">
                <a:solidFill>
                  <a:srgbClr val="CC0000"/>
                </a:solidFill>
                <a:latin typeface="Times New Roman" panose="02020603050405020304" pitchFamily="18" charset="0"/>
              </a:rPr>
              <a:t>limitada e “seguidista”</a:t>
            </a:r>
            <a:endParaRPr lang="en-GB" altLang="pt-PT" sz="1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36" name="Rectangle 48">
            <a:extLst>
              <a:ext uri="{FF2B5EF4-FFF2-40B4-BE49-F238E27FC236}">
                <a16:creationId xmlns:a16="http://schemas.microsoft.com/office/drawing/2014/main" id="{862782B4-C452-4806-97E7-6D6CE3389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914400"/>
            <a:ext cx="14160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articulação   deficiente</a:t>
            </a:r>
            <a:endParaRPr lang="en-GB" altLang="pt-PT" sz="1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37" name="Line 49">
            <a:extLst>
              <a:ext uri="{FF2B5EF4-FFF2-40B4-BE49-F238E27FC236}">
                <a16:creationId xmlns:a16="http://schemas.microsoft.com/office/drawing/2014/main" id="{B3F80E3C-E753-40BA-A60F-DAA7E7D42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133600"/>
            <a:ext cx="827088" cy="827088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38" name="Line 50">
            <a:extLst>
              <a:ext uri="{FF2B5EF4-FFF2-40B4-BE49-F238E27FC236}">
                <a16:creationId xmlns:a16="http://schemas.microsoft.com/office/drawing/2014/main" id="{FE350C86-3431-42C8-A4C2-DFB651EFE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143000"/>
            <a:ext cx="0" cy="838200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39" name="Line 51">
            <a:extLst>
              <a:ext uri="{FF2B5EF4-FFF2-40B4-BE49-F238E27FC236}">
                <a16:creationId xmlns:a16="http://schemas.microsoft.com/office/drawing/2014/main" id="{B7D9E8A7-BDDF-47B5-A950-940F51E027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2133600"/>
            <a:ext cx="827088" cy="827088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40" name="Line 52">
            <a:extLst>
              <a:ext uri="{FF2B5EF4-FFF2-40B4-BE49-F238E27FC236}">
                <a16:creationId xmlns:a16="http://schemas.microsoft.com/office/drawing/2014/main" id="{3DA16CC2-C30E-4F99-8809-2A035906E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105400"/>
            <a:ext cx="0" cy="360363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41" name="Line 53">
            <a:extLst>
              <a:ext uri="{FF2B5EF4-FFF2-40B4-BE49-F238E27FC236}">
                <a16:creationId xmlns:a16="http://schemas.microsoft.com/office/drawing/2014/main" id="{9BFF9AE3-CB70-4058-B888-99785D1B8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419600"/>
            <a:ext cx="809625" cy="0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42" name="Line 54">
            <a:extLst>
              <a:ext uri="{FF2B5EF4-FFF2-40B4-BE49-F238E27FC236}">
                <a16:creationId xmlns:a16="http://schemas.microsoft.com/office/drawing/2014/main" id="{F5F564FA-613F-4BD1-BF78-5A800D7F4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419600"/>
            <a:ext cx="809625" cy="0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25643" name="Group 55">
            <a:extLst>
              <a:ext uri="{FF2B5EF4-FFF2-40B4-BE49-F238E27FC236}">
                <a16:creationId xmlns:a16="http://schemas.microsoft.com/office/drawing/2014/main" id="{09269C2D-E159-4AE8-A3B4-DF7E21D4C810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838200"/>
            <a:ext cx="3124200" cy="228600"/>
            <a:chOff x="1968" y="480"/>
            <a:chExt cx="1968" cy="144"/>
          </a:xfrm>
        </p:grpSpPr>
        <p:sp>
          <p:nvSpPr>
            <p:cNvPr id="25649" name="Line 56">
              <a:extLst>
                <a:ext uri="{FF2B5EF4-FFF2-40B4-BE49-F238E27FC236}">
                  <a16:creationId xmlns:a16="http://schemas.microsoft.com/office/drawing/2014/main" id="{799CEA20-DEE4-4A75-806E-58CDD5D5FD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5650" name="Line 57">
              <a:extLst>
                <a:ext uri="{FF2B5EF4-FFF2-40B4-BE49-F238E27FC236}">
                  <a16:creationId xmlns:a16="http://schemas.microsoft.com/office/drawing/2014/main" id="{9A98A93D-C228-458F-A8D0-A5D9F8B58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5651" name="Line 58">
              <a:extLst>
                <a:ext uri="{FF2B5EF4-FFF2-40B4-BE49-F238E27FC236}">
                  <a16:creationId xmlns:a16="http://schemas.microsoft.com/office/drawing/2014/main" id="{3C332B9A-682A-4575-823A-2A0E84B2B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4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5644" name="Line 59">
            <a:extLst>
              <a:ext uri="{FF2B5EF4-FFF2-40B4-BE49-F238E27FC236}">
                <a16:creationId xmlns:a16="http://schemas.microsoft.com/office/drawing/2014/main" id="{60782FD4-889B-47A7-B799-1FA0AA523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83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45" name="Line 60">
            <a:extLst>
              <a:ext uri="{FF2B5EF4-FFF2-40B4-BE49-F238E27FC236}">
                <a16:creationId xmlns:a16="http://schemas.microsoft.com/office/drawing/2014/main" id="{E653667A-BF6F-448A-9635-0728027CF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95800"/>
            <a:ext cx="143986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46" name="Line 61">
            <a:extLst>
              <a:ext uri="{FF2B5EF4-FFF2-40B4-BE49-F238E27FC236}">
                <a16:creationId xmlns:a16="http://schemas.microsoft.com/office/drawing/2014/main" id="{D7E16FC6-6631-4BEA-9C18-CA55C33D96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3963" y="4419600"/>
            <a:ext cx="180975" cy="84138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47" name="Line 62">
            <a:extLst>
              <a:ext uri="{FF2B5EF4-FFF2-40B4-BE49-F238E27FC236}">
                <a16:creationId xmlns:a16="http://schemas.microsoft.com/office/drawing/2014/main" id="{F25C47D5-B4FB-4731-83BA-735069B2F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6688" y="4418013"/>
            <a:ext cx="180975" cy="84137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48" name="Text Box 63">
            <a:extLst>
              <a:ext uri="{FF2B5EF4-FFF2-40B4-BE49-F238E27FC236}">
                <a16:creationId xmlns:a16="http://schemas.microsoft.com/office/drawing/2014/main" id="{8C46B4B9-479B-45C0-B445-C52275103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362200"/>
            <a:ext cx="20574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Transformação</a:t>
            </a:r>
            <a:br>
              <a:rPr lang="pt-PT" altLang="pt-PT" sz="1300">
                <a:latin typeface="Times New Roman" panose="02020603050405020304" pitchFamily="18" charset="0"/>
              </a:rPr>
            </a:br>
            <a:r>
              <a:rPr lang="pt-PT" altLang="pt-PT" sz="1300">
                <a:latin typeface="Times New Roman" panose="02020603050405020304" pitchFamily="18" charset="0"/>
              </a:rPr>
              <a:t>Modelos de Consumo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>
            <a:extLst>
              <a:ext uri="{FF2B5EF4-FFF2-40B4-BE49-F238E27FC236}">
                <a16:creationId xmlns:a16="http://schemas.microsoft.com/office/drawing/2014/main" id="{A6074C44-1031-4A3B-946D-D09E533360C6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CC8BF2E-0B38-4F98-B2D1-A8450A1CF2E1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41F2252-376B-4803-8E4B-2CC0BBC06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683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3D12CB9-F601-4EAC-ABDC-448543E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6172200"/>
            <a:ext cx="793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500" b="1">
                <a:latin typeface="Times New Roman" panose="02020603050405020304" pitchFamily="18" charset="0"/>
              </a:rPr>
              <a:t>OFERTA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32630F0C-04F1-415C-AA80-2B3C53FA4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6172200"/>
            <a:ext cx="954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500" b="1">
                <a:latin typeface="Times New Roman" panose="02020603050405020304" pitchFamily="18" charset="0"/>
              </a:rPr>
              <a:t>PROCURA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63A6FA88-0AB2-4DE2-B46F-B55ABB1C8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6381750"/>
            <a:ext cx="68310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>
                <a:latin typeface="Times New Roman" panose="02020603050405020304" pitchFamily="18" charset="0"/>
              </a:rPr>
              <a:t>(Sentido da deslocação do dinamismo competitivo (do protagonismo da "oferta" ao protagonismo da "procura")</a:t>
            </a:r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19EE0F06-B508-444F-B37A-DA075FE0BF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324600"/>
            <a:ext cx="4495800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D3CECB7A-5ACD-4A2E-B93A-8E4DE0935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019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33" name="Rectangle 8">
            <a:extLst>
              <a:ext uri="{FF2B5EF4-FFF2-40B4-BE49-F238E27FC236}">
                <a16:creationId xmlns:a16="http://schemas.microsoft.com/office/drawing/2014/main" id="{3BF4265E-5D5C-4785-9B16-CE4BB22BD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200">
                <a:latin typeface="Times New Roman" panose="02020603050405020304" pitchFamily="18" charset="0"/>
              </a:rPr>
              <a:t>COMPETITIVIDADE </a:t>
            </a:r>
            <a:r>
              <a:rPr lang="pt-PT" altLang="pt-PT" sz="2200" i="1">
                <a:solidFill>
                  <a:srgbClr val="CC0000"/>
                </a:solidFill>
                <a:latin typeface="Times New Roman" panose="02020603050405020304" pitchFamily="18" charset="0"/>
              </a:rPr>
              <a:t>centrada no valor</a:t>
            </a:r>
            <a:r>
              <a:rPr lang="pt-PT" altLang="pt-PT" sz="2200">
                <a:latin typeface="Times New Roman" panose="02020603050405020304" pitchFamily="18" charset="0"/>
              </a:rPr>
              <a:t> e INOVAÇÃO </a:t>
            </a:r>
            <a:r>
              <a:rPr lang="pt-PT" altLang="pt-PT" sz="2200" i="1">
                <a:solidFill>
                  <a:srgbClr val="CC0000"/>
                </a:solidFill>
                <a:latin typeface="Times New Roman" panose="02020603050405020304" pitchFamily="18" charset="0"/>
              </a:rPr>
              <a:t>rápida</a:t>
            </a:r>
            <a:r>
              <a:rPr lang="pt-PT" altLang="pt-PT" sz="18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pt-PT" altLang="pt-PT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26634" name="AutoShape 9">
            <a:extLst>
              <a:ext uri="{FF2B5EF4-FFF2-40B4-BE49-F238E27FC236}">
                <a16:creationId xmlns:a16="http://schemas.microsoft.com/office/drawing/2014/main" id="{E1658DB1-1D16-4D2D-98EC-AD6AC961A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733800"/>
            <a:ext cx="2159000" cy="9350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6635" name="AutoShape 10">
            <a:extLst>
              <a:ext uri="{FF2B5EF4-FFF2-40B4-BE49-F238E27FC236}">
                <a16:creationId xmlns:a16="http://schemas.microsoft.com/office/drawing/2014/main" id="{A31464FC-B519-4A80-8A33-C623AE8E0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733800"/>
            <a:ext cx="2159000" cy="9350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6636" name="AutoShape 11">
            <a:extLst>
              <a:ext uri="{FF2B5EF4-FFF2-40B4-BE49-F238E27FC236}">
                <a16:creationId xmlns:a16="http://schemas.microsoft.com/office/drawing/2014/main" id="{9B52EFD2-D94A-4D0A-9060-5017206C8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33800"/>
            <a:ext cx="2159000" cy="9350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6637" name="Rectangle 12">
            <a:extLst>
              <a:ext uri="{FF2B5EF4-FFF2-40B4-BE49-F238E27FC236}">
                <a16:creationId xmlns:a16="http://schemas.microsoft.com/office/drawing/2014/main" id="{735AAC65-4455-492C-A44E-6D7C037BC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75113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600" b="1">
                <a:latin typeface="Times New Roman" panose="02020603050405020304" pitchFamily="18" charset="0"/>
              </a:rPr>
              <a:t>"CONCEPÇÃO"</a:t>
            </a:r>
            <a:endParaRPr lang="en-GB" altLang="pt-PT" sz="1600">
              <a:latin typeface="Times New Roman" panose="02020603050405020304" pitchFamily="18" charset="0"/>
            </a:endParaRPr>
          </a:p>
        </p:txBody>
      </p:sp>
      <p:sp>
        <p:nvSpPr>
          <p:cNvPr id="26638" name="Rectangle 13">
            <a:extLst>
              <a:ext uri="{FF2B5EF4-FFF2-40B4-BE49-F238E27FC236}">
                <a16:creationId xmlns:a16="http://schemas.microsoft.com/office/drawing/2014/main" id="{18DD5698-58F3-45A4-B981-51049625C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075113"/>
            <a:ext cx="198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600" b="1">
                <a:latin typeface="Times New Roman" panose="02020603050405020304" pitchFamily="18" charset="0"/>
              </a:rPr>
              <a:t>"FABRICAÇÃO"</a:t>
            </a:r>
            <a:endParaRPr lang="en-GB" altLang="pt-PT" sz="1600">
              <a:latin typeface="Times New Roman" panose="02020603050405020304" pitchFamily="18" charset="0"/>
            </a:endParaRPr>
          </a:p>
        </p:txBody>
      </p:sp>
      <p:sp>
        <p:nvSpPr>
          <p:cNvPr id="26639" name="Rectangle 14">
            <a:extLst>
              <a:ext uri="{FF2B5EF4-FFF2-40B4-BE49-F238E27FC236}">
                <a16:creationId xmlns:a16="http://schemas.microsoft.com/office/drawing/2014/main" id="{2ADBDFCB-0F7F-4F39-8E5A-292E28DF1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075113"/>
            <a:ext cx="2057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600" b="1">
                <a:latin typeface="Times New Roman" panose="02020603050405020304" pitchFamily="18" charset="0"/>
              </a:rPr>
              <a:t>“</a:t>
            </a:r>
            <a:r>
              <a:rPr lang="pt-PT" altLang="pt-PT" sz="1600" b="1">
                <a:latin typeface="Times New Roman" panose="02020603050405020304" pitchFamily="18" charset="0"/>
              </a:rPr>
              <a:t>DISTRIBUIÇÃO</a:t>
            </a:r>
            <a:r>
              <a:rPr lang="en-GB" altLang="pt-PT" sz="1600" b="1">
                <a:latin typeface="Times New Roman" panose="02020603050405020304" pitchFamily="18" charset="0"/>
              </a:rPr>
              <a:t>"</a:t>
            </a:r>
            <a:endParaRPr lang="en-GB" altLang="pt-PT" sz="1600">
              <a:latin typeface="Times New Roman" panose="02020603050405020304" pitchFamily="18" charset="0"/>
            </a:endParaRPr>
          </a:p>
        </p:txBody>
      </p:sp>
      <p:sp>
        <p:nvSpPr>
          <p:cNvPr id="26640" name="Rectangle 15">
            <a:extLst>
              <a:ext uri="{FF2B5EF4-FFF2-40B4-BE49-F238E27FC236}">
                <a16:creationId xmlns:a16="http://schemas.microsoft.com/office/drawing/2014/main" id="{6E22F908-E898-4CAB-AC31-C8830A044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524000"/>
            <a:ext cx="1270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pt-PT" sz="1800" b="1">
                <a:latin typeface="Times New Roman" panose="02020603050405020304" pitchFamily="18" charset="0"/>
              </a:rPr>
              <a:t>INOVAÇÃO</a:t>
            </a:r>
            <a:endParaRPr lang="en-GB" altLang="pt-PT" sz="1800">
              <a:latin typeface="Times New Roman" panose="02020603050405020304" pitchFamily="18" charset="0"/>
            </a:endParaRPr>
          </a:p>
        </p:txBody>
      </p:sp>
      <p:sp>
        <p:nvSpPr>
          <p:cNvPr id="26641" name="Text Box 16">
            <a:extLst>
              <a:ext uri="{FF2B5EF4-FFF2-40B4-BE49-F238E27FC236}">
                <a16:creationId xmlns:a16="http://schemas.microsoft.com/office/drawing/2014/main" id="{05A37F38-7476-46A9-952F-D2809CCAA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0668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>
                <a:latin typeface="Times New Roman" panose="02020603050405020304" pitchFamily="18" charset="0"/>
              </a:rPr>
              <a:t>Gestão do Saber</a:t>
            </a:r>
            <a:endParaRPr lang="en-GB" altLang="pt-PT" sz="1400">
              <a:latin typeface="Times New Roman" panose="02020603050405020304" pitchFamily="18" charset="0"/>
            </a:endParaRPr>
          </a:p>
        </p:txBody>
      </p:sp>
      <p:sp>
        <p:nvSpPr>
          <p:cNvPr id="26642" name="Text Box 17">
            <a:extLst>
              <a:ext uri="{FF2B5EF4-FFF2-40B4-BE49-F238E27FC236}">
                <a16:creationId xmlns:a16="http://schemas.microsoft.com/office/drawing/2014/main" id="{5A7E4F05-AE22-4E89-B310-400DE6C05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0668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pt-PT" sz="1400">
                <a:latin typeface="Times New Roman" panose="02020603050405020304" pitchFamily="18" charset="0"/>
              </a:rPr>
              <a:t>Identificação das Necessidades</a:t>
            </a:r>
            <a:endParaRPr lang="en-GB" altLang="pt-PT" sz="1400">
              <a:latin typeface="Times New Roman" panose="02020603050405020304" pitchFamily="18" charset="0"/>
            </a:endParaRPr>
          </a:p>
        </p:txBody>
      </p:sp>
      <p:grpSp>
        <p:nvGrpSpPr>
          <p:cNvPr id="26643" name="Group 18">
            <a:extLst>
              <a:ext uri="{FF2B5EF4-FFF2-40B4-BE49-F238E27FC236}">
                <a16:creationId xmlns:a16="http://schemas.microsoft.com/office/drawing/2014/main" id="{3053C7DA-C31B-47B4-BACB-B3400081F2F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362200"/>
            <a:ext cx="900113" cy="1800225"/>
            <a:chOff x="192" y="1584"/>
            <a:chExt cx="567" cy="1134"/>
          </a:xfrm>
        </p:grpSpPr>
        <p:grpSp>
          <p:nvGrpSpPr>
            <p:cNvPr id="26689" name="Group 19">
              <a:extLst>
                <a:ext uri="{FF2B5EF4-FFF2-40B4-BE49-F238E27FC236}">
                  <a16:creationId xmlns:a16="http://schemas.microsoft.com/office/drawing/2014/main" id="{B3503C19-95AF-4771-A2F2-B318BBA3260B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92" y="1584"/>
              <a:ext cx="567" cy="1134"/>
              <a:chOff x="1008" y="672"/>
              <a:chExt cx="1008" cy="960"/>
            </a:xfrm>
          </p:grpSpPr>
          <p:sp>
            <p:nvSpPr>
              <p:cNvPr id="26691" name="Line 20">
                <a:extLst>
                  <a:ext uri="{FF2B5EF4-FFF2-40B4-BE49-F238E27FC236}">
                    <a16:creationId xmlns:a16="http://schemas.microsoft.com/office/drawing/2014/main" id="{79C1BEB6-561B-4883-A977-E1C0526BFF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67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26692" name="Line 21">
                <a:extLst>
                  <a:ext uri="{FF2B5EF4-FFF2-40B4-BE49-F238E27FC236}">
                    <a16:creationId xmlns:a16="http://schemas.microsoft.com/office/drawing/2014/main" id="{72F4E432-BBC5-404A-B2F5-DC34631276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26690" name="Line 22">
              <a:extLst>
                <a:ext uri="{FF2B5EF4-FFF2-40B4-BE49-F238E27FC236}">
                  <a16:creationId xmlns:a16="http://schemas.microsoft.com/office/drawing/2014/main" id="{42643CCF-345D-4D69-B9F7-D876EB978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58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6644" name="Line 23">
            <a:extLst>
              <a:ext uri="{FF2B5EF4-FFF2-40B4-BE49-F238E27FC236}">
                <a16:creationId xmlns:a16="http://schemas.microsoft.com/office/drawing/2014/main" id="{BF986C1F-8093-4F50-A1D6-263F97F88C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1371600"/>
            <a:ext cx="449263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45" name="Line 24">
            <a:extLst>
              <a:ext uri="{FF2B5EF4-FFF2-40B4-BE49-F238E27FC236}">
                <a16:creationId xmlns:a16="http://schemas.microsoft.com/office/drawing/2014/main" id="{5935ACD6-B47A-4130-A008-1F8F415B62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1371600"/>
            <a:ext cx="449263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26646" name="Group 25">
            <a:extLst>
              <a:ext uri="{FF2B5EF4-FFF2-40B4-BE49-F238E27FC236}">
                <a16:creationId xmlns:a16="http://schemas.microsoft.com/office/drawing/2014/main" id="{A01D8183-36A1-4DF5-AD00-EF13182A76E0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67000"/>
            <a:ext cx="4498975" cy="990600"/>
            <a:chOff x="1488" y="1584"/>
            <a:chExt cx="2834" cy="624"/>
          </a:xfrm>
        </p:grpSpPr>
        <p:sp>
          <p:nvSpPr>
            <p:cNvPr id="26684" name="Line 26">
              <a:extLst>
                <a:ext uri="{FF2B5EF4-FFF2-40B4-BE49-F238E27FC236}">
                  <a16:creationId xmlns:a16="http://schemas.microsoft.com/office/drawing/2014/main" id="{EC358A66-0C39-45C6-BCD1-4F0623AD8E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016"/>
              <a:ext cx="28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6685" name="Line 27">
              <a:extLst>
                <a:ext uri="{FF2B5EF4-FFF2-40B4-BE49-F238E27FC236}">
                  <a16:creationId xmlns:a16="http://schemas.microsoft.com/office/drawing/2014/main" id="{45A857A7-99AC-42AC-8BAA-A7960C9B54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6686" name="Line 28">
              <a:extLst>
                <a:ext uri="{FF2B5EF4-FFF2-40B4-BE49-F238E27FC236}">
                  <a16:creationId xmlns:a16="http://schemas.microsoft.com/office/drawing/2014/main" id="{53FDCADF-9E48-475D-93CE-91595CD9B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6687" name="Line 29">
              <a:extLst>
                <a:ext uri="{FF2B5EF4-FFF2-40B4-BE49-F238E27FC236}">
                  <a16:creationId xmlns:a16="http://schemas.microsoft.com/office/drawing/2014/main" id="{AC4F956E-667D-4A5B-B01D-F5FD89942D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6688" name="Line 30">
              <a:extLst>
                <a:ext uri="{FF2B5EF4-FFF2-40B4-BE49-F238E27FC236}">
                  <a16:creationId xmlns:a16="http://schemas.microsoft.com/office/drawing/2014/main" id="{04AC2180-7840-4656-89DA-80CFF0F8C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584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6647" name="Rectangle 31">
            <a:extLst>
              <a:ext uri="{FF2B5EF4-FFF2-40B4-BE49-F238E27FC236}">
                <a16:creationId xmlns:a16="http://schemas.microsoft.com/office/drawing/2014/main" id="{5B3EA08C-636E-4208-9134-AE93AD6CF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5715000"/>
            <a:ext cx="77739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"Indústria" = “Mobilização do Conhecimento”   e  "Investimento" = “Organização de Recursos, Competências e Informação"</a:t>
            </a:r>
          </a:p>
        </p:txBody>
      </p:sp>
      <p:sp>
        <p:nvSpPr>
          <p:cNvPr id="26648" name="Rectangle 32">
            <a:extLst>
              <a:ext uri="{FF2B5EF4-FFF2-40B4-BE49-F238E27FC236}">
                <a16:creationId xmlns:a16="http://schemas.microsoft.com/office/drawing/2014/main" id="{89A8D428-0887-43D1-BCA8-FC53D5EF1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029200"/>
            <a:ext cx="2581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b="1" i="1">
                <a:solidFill>
                  <a:srgbClr val="CC0000"/>
                </a:solidFill>
                <a:latin typeface="Times New Roman" panose="02020603050405020304" pitchFamily="18" charset="0"/>
              </a:rPr>
              <a:t>cadeias de valor alargadas e qualificadas</a:t>
            </a:r>
            <a:endParaRPr lang="en-GB" altLang="pt-PT" sz="1200" b="1" i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49" name="Rectangle 33">
            <a:extLst>
              <a:ext uri="{FF2B5EF4-FFF2-40B4-BE49-F238E27FC236}">
                <a16:creationId xmlns:a16="http://schemas.microsoft.com/office/drawing/2014/main" id="{D74B7DC9-DE24-4232-9956-D4C563728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724400"/>
            <a:ext cx="20193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integração estrutural</a:t>
            </a:r>
          </a:p>
        </p:txBody>
      </p:sp>
      <p:sp>
        <p:nvSpPr>
          <p:cNvPr id="26650" name="Rectangle 34">
            <a:extLst>
              <a:ext uri="{FF2B5EF4-FFF2-40B4-BE49-F238E27FC236}">
                <a16:creationId xmlns:a16="http://schemas.microsoft.com/office/drawing/2014/main" id="{704CE95B-9EF2-4766-9C6D-546C34861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724400"/>
            <a:ext cx="19748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integração estrutural</a:t>
            </a:r>
          </a:p>
        </p:txBody>
      </p:sp>
      <p:sp>
        <p:nvSpPr>
          <p:cNvPr id="26651" name="Rectangle 35">
            <a:extLst>
              <a:ext uri="{FF2B5EF4-FFF2-40B4-BE49-F238E27FC236}">
                <a16:creationId xmlns:a16="http://schemas.microsoft.com/office/drawing/2014/main" id="{1057D72D-63AB-4C3F-BEE2-4FB408971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18288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recursos específicos</a:t>
            </a:r>
            <a:b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</a:b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competências dinâmicas</a:t>
            </a:r>
            <a:endParaRPr lang="en-GB" altLang="pt-PT" sz="1200" i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6652" name="Group 36">
            <a:extLst>
              <a:ext uri="{FF2B5EF4-FFF2-40B4-BE49-F238E27FC236}">
                <a16:creationId xmlns:a16="http://schemas.microsoft.com/office/drawing/2014/main" id="{6A78FDB5-4B91-4F1A-8523-EBAE5A43FE6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24800" y="2362200"/>
            <a:ext cx="900113" cy="1800225"/>
            <a:chOff x="192" y="1584"/>
            <a:chExt cx="567" cy="1134"/>
          </a:xfrm>
        </p:grpSpPr>
        <p:grpSp>
          <p:nvGrpSpPr>
            <p:cNvPr id="26680" name="Group 37">
              <a:extLst>
                <a:ext uri="{FF2B5EF4-FFF2-40B4-BE49-F238E27FC236}">
                  <a16:creationId xmlns:a16="http://schemas.microsoft.com/office/drawing/2014/main" id="{8162CC1C-E9A9-4F2E-988E-D7FC7FEF7E12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92" y="1584"/>
              <a:ext cx="567" cy="1134"/>
              <a:chOff x="1008" y="672"/>
              <a:chExt cx="1008" cy="960"/>
            </a:xfrm>
          </p:grpSpPr>
          <p:sp>
            <p:nvSpPr>
              <p:cNvPr id="26682" name="Line 38">
                <a:extLst>
                  <a:ext uri="{FF2B5EF4-FFF2-40B4-BE49-F238E27FC236}">
                    <a16:creationId xmlns:a16="http://schemas.microsoft.com/office/drawing/2014/main" id="{6B7952ED-08E2-4241-B509-3C2778BE26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08" y="67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26683" name="Line 39">
                <a:extLst>
                  <a:ext uri="{FF2B5EF4-FFF2-40B4-BE49-F238E27FC236}">
                    <a16:creationId xmlns:a16="http://schemas.microsoft.com/office/drawing/2014/main" id="{29493621-D9B6-478C-BD6B-C700411D29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7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26681" name="Line 40">
              <a:extLst>
                <a:ext uri="{FF2B5EF4-FFF2-40B4-BE49-F238E27FC236}">
                  <a16:creationId xmlns:a16="http://schemas.microsoft.com/office/drawing/2014/main" id="{34CD477F-4E2B-428A-8058-D16AA917D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584"/>
              <a:ext cx="1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6653" name="Rectangle 41">
            <a:extLst>
              <a:ext uri="{FF2B5EF4-FFF2-40B4-BE49-F238E27FC236}">
                <a16:creationId xmlns:a16="http://schemas.microsoft.com/office/drawing/2014/main" id="{D50FEAA4-4E6E-4380-97CF-451757DD0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895600"/>
            <a:ext cx="1905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produtos diferenciados  (“soluções”)</a:t>
            </a:r>
            <a:endParaRPr lang="en-GB" altLang="pt-PT" sz="1200" i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4" name="Rectangle 42">
            <a:extLst>
              <a:ext uri="{FF2B5EF4-FFF2-40B4-BE49-F238E27FC236}">
                <a16:creationId xmlns:a16="http://schemas.microsoft.com/office/drawing/2014/main" id="{836D3BB8-FB15-4628-B559-A31EE1F6B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05000"/>
            <a:ext cx="1263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b="1" i="1">
                <a:solidFill>
                  <a:srgbClr val="CC0000"/>
                </a:solidFill>
                <a:latin typeface="Times New Roman" panose="02020603050405020304" pitchFamily="18" charset="0"/>
              </a:rPr>
              <a:t>rápida e “liderante”</a:t>
            </a:r>
            <a:endParaRPr lang="en-GB" altLang="pt-PT" sz="1200" b="1" i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5" name="Rectangle 43">
            <a:extLst>
              <a:ext uri="{FF2B5EF4-FFF2-40B4-BE49-F238E27FC236}">
                <a16:creationId xmlns:a16="http://schemas.microsoft.com/office/drawing/2014/main" id="{4A9136B3-BD7A-4D4F-A830-315C8446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914400"/>
            <a:ext cx="13843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 i="1">
                <a:solidFill>
                  <a:srgbClr val="CC0000"/>
                </a:solidFill>
                <a:latin typeface="Times New Roman" panose="02020603050405020304" pitchFamily="18" charset="0"/>
              </a:rPr>
              <a:t>sinergias   sustentadas</a:t>
            </a:r>
            <a:endParaRPr lang="en-GB" altLang="pt-PT" sz="1200" i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6" name="Line 44">
            <a:extLst>
              <a:ext uri="{FF2B5EF4-FFF2-40B4-BE49-F238E27FC236}">
                <a16:creationId xmlns:a16="http://schemas.microsoft.com/office/drawing/2014/main" id="{F33EA3C1-F86F-47D2-B8A7-C2A286C17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133600"/>
            <a:ext cx="827088" cy="827088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57" name="Line 45">
            <a:extLst>
              <a:ext uri="{FF2B5EF4-FFF2-40B4-BE49-F238E27FC236}">
                <a16:creationId xmlns:a16="http://schemas.microsoft.com/office/drawing/2014/main" id="{987F1640-51E4-4DCA-8724-2D5199CB3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143000"/>
            <a:ext cx="0" cy="838200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58" name="Line 46">
            <a:extLst>
              <a:ext uri="{FF2B5EF4-FFF2-40B4-BE49-F238E27FC236}">
                <a16:creationId xmlns:a16="http://schemas.microsoft.com/office/drawing/2014/main" id="{5596FB4E-F398-44DF-BAD9-A0A9113E8D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2133600"/>
            <a:ext cx="827088" cy="827088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59" name="Line 47">
            <a:extLst>
              <a:ext uri="{FF2B5EF4-FFF2-40B4-BE49-F238E27FC236}">
                <a16:creationId xmlns:a16="http://schemas.microsoft.com/office/drawing/2014/main" id="{516EF1EF-5A16-4997-BF54-FB1927F0B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257800"/>
            <a:ext cx="0" cy="360363"/>
          </a:xfrm>
          <a:prstGeom prst="line">
            <a:avLst/>
          </a:prstGeom>
          <a:noFill/>
          <a:ln w="9525">
            <a:solidFill>
              <a:srgbClr val="CC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26660" name="Group 48">
            <a:extLst>
              <a:ext uri="{FF2B5EF4-FFF2-40B4-BE49-F238E27FC236}">
                <a16:creationId xmlns:a16="http://schemas.microsoft.com/office/drawing/2014/main" id="{261BF4C6-E4B3-40C8-8E8F-1AF6ED9D534B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838200"/>
            <a:ext cx="3124200" cy="228600"/>
            <a:chOff x="1968" y="480"/>
            <a:chExt cx="1968" cy="144"/>
          </a:xfrm>
        </p:grpSpPr>
        <p:sp>
          <p:nvSpPr>
            <p:cNvPr id="26677" name="Line 49">
              <a:extLst>
                <a:ext uri="{FF2B5EF4-FFF2-40B4-BE49-F238E27FC236}">
                  <a16:creationId xmlns:a16="http://schemas.microsoft.com/office/drawing/2014/main" id="{454F2C79-4FAC-47C3-AB95-15DCAA00A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6678" name="Line 50">
              <a:extLst>
                <a:ext uri="{FF2B5EF4-FFF2-40B4-BE49-F238E27FC236}">
                  <a16:creationId xmlns:a16="http://schemas.microsoft.com/office/drawing/2014/main" id="{DF915044-EF8D-49AE-BBC9-69DE1A46DC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26679" name="Line 51">
              <a:extLst>
                <a:ext uri="{FF2B5EF4-FFF2-40B4-BE49-F238E27FC236}">
                  <a16:creationId xmlns:a16="http://schemas.microsoft.com/office/drawing/2014/main" id="{0EC190C7-749E-4C34-B8BC-DF924F8894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4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26661" name="Line 52">
            <a:extLst>
              <a:ext uri="{FF2B5EF4-FFF2-40B4-BE49-F238E27FC236}">
                <a16:creationId xmlns:a16="http://schemas.microsoft.com/office/drawing/2014/main" id="{28F0D1F4-6B2F-49DE-A2E2-B4824AECA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83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62" name="Line 53">
            <a:extLst>
              <a:ext uri="{FF2B5EF4-FFF2-40B4-BE49-F238E27FC236}">
                <a16:creationId xmlns:a16="http://schemas.microsoft.com/office/drawing/2014/main" id="{3D845E58-4B5A-4D0B-B7FE-073759FD02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7950" y="4419600"/>
            <a:ext cx="180975" cy="84138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63" name="Line 54">
            <a:extLst>
              <a:ext uri="{FF2B5EF4-FFF2-40B4-BE49-F238E27FC236}">
                <a16:creationId xmlns:a16="http://schemas.microsoft.com/office/drawing/2014/main" id="{2425DC73-3B88-4EC3-A766-8B5B5D51D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5875" y="4421188"/>
            <a:ext cx="180975" cy="84137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64" name="Line 55">
            <a:extLst>
              <a:ext uri="{FF2B5EF4-FFF2-40B4-BE49-F238E27FC236}">
                <a16:creationId xmlns:a16="http://schemas.microsoft.com/office/drawing/2014/main" id="{FAA6EBD3-959D-4D9F-91CC-524FFE12E1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4625" y="4505325"/>
            <a:ext cx="1150938" cy="1588"/>
          </a:xfrm>
          <a:prstGeom prst="line">
            <a:avLst/>
          </a:prstGeom>
          <a:noFill/>
          <a:ln w="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65" name="Line 56">
            <a:extLst>
              <a:ext uri="{FF2B5EF4-FFF2-40B4-BE49-F238E27FC236}">
                <a16:creationId xmlns:a16="http://schemas.microsoft.com/office/drawing/2014/main" id="{F59F41DF-B4B8-4B19-867D-AADE1925F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8138" y="4419600"/>
            <a:ext cx="900112" cy="0"/>
          </a:xfrm>
          <a:prstGeom prst="line">
            <a:avLst/>
          </a:prstGeom>
          <a:noFill/>
          <a:ln w="9525">
            <a:solidFill>
              <a:srgbClr val="CC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66" name="Line 57">
            <a:extLst>
              <a:ext uri="{FF2B5EF4-FFF2-40B4-BE49-F238E27FC236}">
                <a16:creationId xmlns:a16="http://schemas.microsoft.com/office/drawing/2014/main" id="{778A7F2F-AB36-46D9-BE8C-0EE4D5658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3425" y="4495800"/>
            <a:ext cx="8096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67" name="Line 58">
            <a:extLst>
              <a:ext uri="{FF2B5EF4-FFF2-40B4-BE49-F238E27FC236}">
                <a16:creationId xmlns:a16="http://schemas.microsoft.com/office/drawing/2014/main" id="{82F48345-1E68-423A-913B-F0DA8686E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7025" y="4419600"/>
            <a:ext cx="900113" cy="0"/>
          </a:xfrm>
          <a:prstGeom prst="line">
            <a:avLst/>
          </a:prstGeom>
          <a:noFill/>
          <a:ln w="9525">
            <a:solidFill>
              <a:srgbClr val="CC0000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68" name="Line 59">
            <a:extLst>
              <a:ext uri="{FF2B5EF4-FFF2-40B4-BE49-F238E27FC236}">
                <a16:creationId xmlns:a16="http://schemas.microsoft.com/office/drawing/2014/main" id="{986B92B2-25EF-46FB-83DD-5ACAD83D1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4950" y="4505325"/>
            <a:ext cx="115093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69" name="AutoShape 60">
            <a:extLst>
              <a:ext uri="{FF2B5EF4-FFF2-40B4-BE49-F238E27FC236}">
                <a16:creationId xmlns:a16="http://schemas.microsoft.com/office/drawing/2014/main" id="{2B3CDE24-0F64-4636-A464-3EA94425365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8013" y="1752600"/>
            <a:ext cx="1979612" cy="1079500"/>
          </a:xfrm>
          <a:prstGeom prst="flowChartPunchedCard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6670" name="Text Box 61">
            <a:extLst>
              <a:ext uri="{FF2B5EF4-FFF2-40B4-BE49-F238E27FC236}">
                <a16:creationId xmlns:a16="http://schemas.microsoft.com/office/drawing/2014/main" id="{3654E7DE-A500-4F27-BF29-61B20D949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1981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Capacidade Científica e Tecnológica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6671" name="Text Box 62">
            <a:extLst>
              <a:ext uri="{FF2B5EF4-FFF2-40B4-BE49-F238E27FC236}">
                <a16:creationId xmlns:a16="http://schemas.microsoft.com/office/drawing/2014/main" id="{55562E4B-8A12-4721-929E-3DF7ED6E0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2286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Desenvolvimento Novos Processos e Produtos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6672" name="AutoShape 63">
            <a:extLst>
              <a:ext uri="{FF2B5EF4-FFF2-40B4-BE49-F238E27FC236}">
                <a16:creationId xmlns:a16="http://schemas.microsoft.com/office/drawing/2014/main" id="{40295277-5B31-49D0-9531-CF14A789A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0" y="1752600"/>
            <a:ext cx="1979613" cy="1079500"/>
          </a:xfrm>
          <a:prstGeom prst="flowChartPunchedCard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26673" name="Text Box 64">
            <a:extLst>
              <a:ext uri="{FF2B5EF4-FFF2-40B4-BE49-F238E27FC236}">
                <a16:creationId xmlns:a16="http://schemas.microsoft.com/office/drawing/2014/main" id="{56EDF15D-7B2D-4D1B-83E8-3B7835B4B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362200"/>
            <a:ext cx="20574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Transformação</a:t>
            </a:r>
            <a:br>
              <a:rPr lang="pt-PT" altLang="pt-PT" sz="1300">
                <a:latin typeface="Times New Roman" panose="02020603050405020304" pitchFamily="18" charset="0"/>
              </a:rPr>
            </a:br>
            <a:r>
              <a:rPr lang="pt-PT" altLang="pt-PT" sz="1300">
                <a:latin typeface="Times New Roman" panose="02020603050405020304" pitchFamily="18" charset="0"/>
              </a:rPr>
              <a:t>Modelos de Consumo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6674" name="Text Box 65">
            <a:extLst>
              <a:ext uri="{FF2B5EF4-FFF2-40B4-BE49-F238E27FC236}">
                <a16:creationId xmlns:a16="http://schemas.microsoft.com/office/drawing/2014/main" id="{B23BB751-506F-4171-BABF-37CDD3EE2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828800"/>
            <a:ext cx="1905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PT" altLang="pt-PT" sz="1300">
                <a:latin typeface="Times New Roman" panose="02020603050405020304" pitchFamily="18" charset="0"/>
              </a:rPr>
              <a:t>Renovação</a:t>
            </a:r>
            <a:br>
              <a:rPr lang="pt-PT" altLang="pt-PT" sz="1300">
                <a:latin typeface="Times New Roman" panose="02020603050405020304" pitchFamily="18" charset="0"/>
              </a:rPr>
            </a:br>
            <a:r>
              <a:rPr lang="pt-PT" altLang="pt-PT" sz="1300">
                <a:latin typeface="Times New Roman" panose="02020603050405020304" pitchFamily="18" charset="0"/>
              </a:rPr>
              <a:t> Estilos de Vida</a:t>
            </a:r>
            <a:endParaRPr lang="en-GB" altLang="pt-PT" sz="1300">
              <a:latin typeface="Times New Roman" panose="02020603050405020304" pitchFamily="18" charset="0"/>
            </a:endParaRPr>
          </a:p>
        </p:txBody>
      </p:sp>
      <p:sp>
        <p:nvSpPr>
          <p:cNvPr id="26675" name="Line 66">
            <a:extLst>
              <a:ext uri="{FF2B5EF4-FFF2-40B4-BE49-F238E27FC236}">
                <a16:creationId xmlns:a16="http://schemas.microsoft.com/office/drawing/2014/main" id="{5DBA3C6B-A20D-487B-B607-6398FD653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2225" y="4495800"/>
            <a:ext cx="8096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76" name="Line 67">
            <a:extLst>
              <a:ext uri="{FF2B5EF4-FFF2-40B4-BE49-F238E27FC236}">
                <a16:creationId xmlns:a16="http://schemas.microsoft.com/office/drawing/2014/main" id="{0447D12D-79C3-4CCB-9048-7E3A1FE50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630238" cy="0"/>
          </a:xfrm>
          <a:prstGeom prst="line">
            <a:avLst/>
          </a:prstGeom>
          <a:noFill/>
          <a:ln w="952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8B8FAC09-51BB-4F17-A3FA-05ED10588B8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2D40358-FDB8-4E93-9F62-F03C76012381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E6E7C23-59F1-407E-BD8B-027B378761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58775" y="2060575"/>
            <a:ext cx="8534400" cy="5429250"/>
          </a:xfrm>
        </p:spPr>
        <p:txBody>
          <a:bodyPr/>
          <a:lstStyle/>
          <a:p>
            <a:pPr marL="35560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Arial Narrow" panose="020B0606020202030204" pitchFamily="34" charset="0"/>
              </a:rPr>
              <a:t>Um  cluster </a:t>
            </a:r>
            <a:r>
              <a:rPr lang="pt-PT" altLang="pt-PT" sz="2800">
                <a:latin typeface="Arial Narrow" panose="020B0606020202030204" pitchFamily="34" charset="0"/>
              </a:rPr>
              <a:t>é uma aglomeração ou polarização geográfica e histórica de empresas e actividades, de  instituições e serviços, interligados e associados pela partilha e utilização comum de infra-estruturas e pela exploração de complementaridades, isto é, </a:t>
            </a:r>
            <a:r>
              <a:rPr lang="pt-PT" altLang="pt-PT" sz="2800" b="1">
                <a:latin typeface="Arial Narrow" panose="020B0606020202030204" pitchFamily="34" charset="0"/>
              </a:rPr>
              <a:t>uma rede</a:t>
            </a:r>
            <a:r>
              <a:rPr lang="pt-PT" altLang="pt-PT" sz="2800">
                <a:latin typeface="Arial Narrow" panose="020B0606020202030204" pitchFamily="34" charset="0"/>
              </a:rPr>
              <a:t>, mais ou menos alargada, </a:t>
            </a:r>
            <a:r>
              <a:rPr lang="pt-PT" altLang="pt-PT" sz="2800" b="1">
                <a:latin typeface="Arial Narrow" panose="020B0606020202030204" pitchFamily="34" charset="0"/>
              </a:rPr>
              <a:t>de estruturas empresariais diversificadas</a:t>
            </a:r>
            <a:r>
              <a:rPr lang="pt-PT" altLang="pt-PT" sz="2800">
                <a:latin typeface="Arial Narrow" panose="020B0606020202030204" pitchFamily="34" charset="0"/>
              </a:rPr>
              <a:t> mas fortemente </a:t>
            </a:r>
            <a:r>
              <a:rPr lang="pt-PT" altLang="pt-PT" sz="2800" b="1">
                <a:latin typeface="Arial Narrow" panose="020B0606020202030204" pitchFamily="34" charset="0"/>
              </a:rPr>
              <a:t>interdependentes</a:t>
            </a:r>
            <a:r>
              <a:rPr lang="pt-PT" altLang="pt-PT" sz="2800">
                <a:latin typeface="Arial Narrow" panose="020B0606020202030204" pitchFamily="34" charset="0"/>
              </a:rPr>
              <a:t> num processo ou cadeia </a:t>
            </a:r>
            <a:br>
              <a:rPr lang="pt-PT" altLang="pt-PT" sz="2800">
                <a:latin typeface="Arial Narrow" panose="020B0606020202030204" pitchFamily="34" charset="0"/>
              </a:rPr>
            </a:br>
            <a:r>
              <a:rPr lang="pt-PT" altLang="pt-PT" sz="2800">
                <a:latin typeface="Arial Narrow" panose="020B0606020202030204" pitchFamily="34" charset="0"/>
              </a:rPr>
              <a:t>de criação </a:t>
            </a:r>
            <a:r>
              <a:rPr lang="pt-PT" altLang="pt-PT" sz="2800" b="1">
                <a:latin typeface="Arial Narrow" panose="020B0606020202030204" pitchFamily="34" charset="0"/>
              </a:rPr>
              <a:t>colectiva</a:t>
            </a:r>
            <a:r>
              <a:rPr lang="pt-PT" altLang="pt-PT" sz="2800">
                <a:latin typeface="Arial Narrow" panose="020B0606020202030204" pitchFamily="34" charset="0"/>
              </a:rPr>
              <a:t> e </a:t>
            </a:r>
            <a:r>
              <a:rPr lang="pt-PT" altLang="pt-PT" sz="2800" b="1">
                <a:latin typeface="Arial Narrow" panose="020B0606020202030204" pitchFamily="34" charset="0"/>
              </a:rPr>
              <a:t>cumulativa de valor</a:t>
            </a:r>
          </a:p>
        </p:txBody>
      </p:sp>
      <p:sp>
        <p:nvSpPr>
          <p:cNvPr id="160774" name="Text Box 6">
            <a:extLst>
              <a:ext uri="{FF2B5EF4-FFF2-40B4-BE49-F238E27FC236}">
                <a16:creationId xmlns:a16="http://schemas.microsoft.com/office/drawing/2014/main" id="{061AFB66-61E9-495E-A327-66394E51A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38225"/>
            <a:ext cx="8496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A50021"/>
                </a:solidFill>
                <a:latin typeface="Times New Roman" pitchFamily="18" charset="0"/>
              </a:rPr>
              <a:t>A relevância da lógica de “cluster” enquanto elemento catalisador de actividades inovadoras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F723939E-9C5E-47A7-A6B3-7502062EF6D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52FEB61-5FDA-4064-8FB1-F2BB9563D3A9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8675" name="Line 2">
            <a:extLst>
              <a:ext uri="{FF2B5EF4-FFF2-40B4-BE49-F238E27FC236}">
                <a16:creationId xmlns:a16="http://schemas.microsoft.com/office/drawing/2014/main" id="{496C40EC-7AA2-455B-9F15-6FB61ABE2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682875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A934604-AE58-46BE-BEF4-C4C3A52C8D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749675"/>
            <a:ext cx="22098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77" name="Line 4">
            <a:extLst>
              <a:ext uri="{FF2B5EF4-FFF2-40B4-BE49-F238E27FC236}">
                <a16:creationId xmlns:a16="http://schemas.microsoft.com/office/drawing/2014/main" id="{28660131-2DC1-42DE-9337-3FD908C53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283075"/>
            <a:ext cx="1295400" cy="1227138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EC3B2193-332A-476A-AC3C-6D194DE00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283075"/>
            <a:ext cx="1219200" cy="121920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929E871B-46DA-49C0-8126-11D318C5A5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800" y="2073275"/>
            <a:ext cx="1371600" cy="114300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28EC51CD-0052-4D84-ADA4-F624A1571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2073275"/>
            <a:ext cx="1230313" cy="121920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917512" name="Rectangle 8">
            <a:extLst>
              <a:ext uri="{FF2B5EF4-FFF2-40B4-BE49-F238E27FC236}">
                <a16:creationId xmlns:a16="http://schemas.microsoft.com/office/drawing/2014/main" id="{29E9474C-E715-4899-BB9E-5BB45B411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692275"/>
            <a:ext cx="1893888" cy="95726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90488" tIns="46038" rIns="90488" bIns="46038" anchor="ctr"/>
          <a:lstStyle/>
          <a:p>
            <a:pPr marL="57150" indent="-57150" algn="ctr" defTabSz="962025" eaLnBrk="0" hangingPunct="0">
              <a:lnSpc>
                <a:spcPct val="95000"/>
              </a:lnSpc>
              <a:tabLst>
                <a:tab pos="169863" algn="l"/>
              </a:tabLst>
              <a:defRPr/>
            </a:pPr>
            <a:r>
              <a:rPr lang="pt-PT" sz="2200" b="1" i="1" dirty="0">
                <a:solidFill>
                  <a:schemeClr val="bg1"/>
                </a:solidFill>
                <a:latin typeface="Arial Narrow" pitchFamily="34" charset="0"/>
              </a:rPr>
              <a:t>Envolvente</a:t>
            </a:r>
            <a:r>
              <a:rPr lang="pt-PT" sz="2200" b="1" i="1" dirty="0">
                <a:latin typeface="Arial Narrow" pitchFamily="34" charset="0"/>
              </a:rPr>
              <a:t>  </a:t>
            </a:r>
            <a:r>
              <a:rPr lang="pt-PT" sz="2200" b="1" i="1" dirty="0">
                <a:solidFill>
                  <a:schemeClr val="bg1"/>
                </a:solidFill>
                <a:latin typeface="Arial Narrow" pitchFamily="34" charset="0"/>
              </a:rPr>
              <a:t>Concorrencial</a:t>
            </a:r>
          </a:p>
        </p:txBody>
      </p:sp>
      <p:sp>
        <p:nvSpPr>
          <p:cNvPr id="917513" name="Rectangle 9">
            <a:extLst>
              <a:ext uri="{FF2B5EF4-FFF2-40B4-BE49-F238E27FC236}">
                <a16:creationId xmlns:a16="http://schemas.microsoft.com/office/drawing/2014/main" id="{D1B9CD35-4D0B-4A92-BEF8-9E4B3123F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968875"/>
            <a:ext cx="1889125" cy="95726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90488" tIns="46038" rIns="90488" bIns="46038" anchor="ctr"/>
          <a:lstStyle/>
          <a:p>
            <a:pPr marL="57150" indent="-57150" algn="ctr" defTabSz="962025" eaLnBrk="0" hangingPunct="0">
              <a:lnSpc>
                <a:spcPct val="95000"/>
              </a:lnSpc>
              <a:tabLst>
                <a:tab pos="169863" algn="l"/>
              </a:tabLst>
              <a:defRPr/>
            </a:pPr>
            <a:r>
              <a:rPr lang="pt-PT" sz="2200" b="1" i="1" dirty="0">
                <a:solidFill>
                  <a:schemeClr val="bg1"/>
                </a:solidFill>
                <a:latin typeface="Arial Narrow" pitchFamily="34" charset="0"/>
              </a:rPr>
              <a:t>Indústrias e Serviços de Suporte</a:t>
            </a:r>
          </a:p>
        </p:txBody>
      </p:sp>
      <p:sp>
        <p:nvSpPr>
          <p:cNvPr id="917514" name="Rectangle 10">
            <a:extLst>
              <a:ext uri="{FF2B5EF4-FFF2-40B4-BE49-F238E27FC236}">
                <a16:creationId xmlns:a16="http://schemas.microsoft.com/office/drawing/2014/main" id="{2692D446-7595-4990-A9CA-E68A0210C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92475"/>
            <a:ext cx="1928813" cy="95726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90488" tIns="46038" rIns="90488" bIns="46038" anchor="ctr"/>
          <a:lstStyle/>
          <a:p>
            <a:pPr marL="57150" indent="-57150" algn="ctr" defTabSz="962025" eaLnBrk="0" hangingPunct="0">
              <a:lnSpc>
                <a:spcPct val="95000"/>
              </a:lnSpc>
              <a:tabLst>
                <a:tab pos="169863" algn="l"/>
              </a:tabLst>
              <a:defRPr/>
            </a:pPr>
            <a:r>
              <a:rPr lang="pt-PT" sz="2200" b="1" i="1" dirty="0">
                <a:solidFill>
                  <a:schemeClr val="bg1"/>
                </a:solidFill>
                <a:latin typeface="Arial Narrow" pitchFamily="34" charset="0"/>
              </a:rPr>
              <a:t>Condições</a:t>
            </a:r>
            <a:br>
              <a:rPr lang="pt-PT" sz="2200" b="1" i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pt-PT" sz="2200" b="1" i="1" dirty="0">
                <a:solidFill>
                  <a:schemeClr val="bg1"/>
                </a:solidFill>
                <a:latin typeface="Arial Narrow" pitchFamily="34" charset="0"/>
              </a:rPr>
              <a:t>de Oferta</a:t>
            </a:r>
          </a:p>
        </p:txBody>
      </p:sp>
      <p:sp>
        <p:nvSpPr>
          <p:cNvPr id="917515" name="Rectangle 11">
            <a:extLst>
              <a:ext uri="{FF2B5EF4-FFF2-40B4-BE49-F238E27FC236}">
                <a16:creationId xmlns:a16="http://schemas.microsoft.com/office/drawing/2014/main" id="{425BD700-3846-4821-B5E1-CF3193A2F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92475"/>
            <a:ext cx="1925638" cy="95726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90488" tIns="46038" rIns="90488" bIns="46038" anchor="ctr"/>
          <a:lstStyle/>
          <a:p>
            <a:pPr marL="57150" indent="-57150" algn="ctr" defTabSz="962025" eaLnBrk="0" hangingPunct="0">
              <a:lnSpc>
                <a:spcPct val="95000"/>
              </a:lnSpc>
              <a:tabLst>
                <a:tab pos="169863" algn="l"/>
              </a:tabLst>
              <a:defRPr/>
            </a:pPr>
            <a:r>
              <a:rPr lang="pt-PT" sz="2200" b="1" i="1" dirty="0">
                <a:solidFill>
                  <a:schemeClr val="bg1"/>
                </a:solidFill>
                <a:latin typeface="Arial Narrow" pitchFamily="34" charset="0"/>
              </a:rPr>
              <a:t>Condições</a:t>
            </a:r>
            <a:br>
              <a:rPr lang="pt-PT" sz="2200" b="1" i="1" dirty="0">
                <a:latin typeface="Arial Narrow" pitchFamily="34" charset="0"/>
              </a:rPr>
            </a:br>
            <a:r>
              <a:rPr lang="pt-PT" sz="2200" b="1" i="1" dirty="0">
                <a:solidFill>
                  <a:schemeClr val="bg1"/>
                </a:solidFill>
                <a:latin typeface="Arial Narrow" pitchFamily="34" charset="0"/>
              </a:rPr>
              <a:t>de Procura</a:t>
            </a:r>
          </a:p>
        </p:txBody>
      </p:sp>
      <p:sp>
        <p:nvSpPr>
          <p:cNvPr id="28685" name="Text Box 12">
            <a:extLst>
              <a:ext uri="{FF2B5EF4-FFF2-40B4-BE49-F238E27FC236}">
                <a16:creationId xmlns:a16="http://schemas.microsoft.com/office/drawing/2014/main" id="{42343BA2-4023-433C-AF5A-4526D43FC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435475"/>
            <a:ext cx="2438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PT" altLang="pt-PT" sz="2000" i="1">
                <a:latin typeface="Arial Narrow" panose="020B0606020202030204" pitchFamily="34" charset="0"/>
              </a:rPr>
              <a:t>Capacidade de satisfação de procuras específicas em segmentos dinâmicos</a:t>
            </a:r>
            <a:endParaRPr lang="en-GB" altLang="pt-PT" sz="2000" i="1">
              <a:latin typeface="Arial Narrow" panose="020B0606020202030204" pitchFamily="34" charset="0"/>
            </a:endParaRPr>
          </a:p>
        </p:txBody>
      </p:sp>
      <p:sp>
        <p:nvSpPr>
          <p:cNvPr id="28686" name="Text Box 13">
            <a:extLst>
              <a:ext uri="{FF2B5EF4-FFF2-40B4-BE49-F238E27FC236}">
                <a16:creationId xmlns:a16="http://schemas.microsoft.com/office/drawing/2014/main" id="{9F425DCB-18CE-411E-B334-7F625A85D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616075"/>
            <a:ext cx="2667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PT" altLang="pt-PT" sz="2000" i="1">
                <a:latin typeface="Arial Narrow" panose="020B0606020202030204" pitchFamily="34" charset="0"/>
              </a:rPr>
              <a:t>Ligação a clientes sofisticados e exigentes e a clientes de vanguarda que antecipam tendências</a:t>
            </a:r>
            <a:endParaRPr lang="en-GB" altLang="pt-PT" sz="2000" i="1">
              <a:latin typeface="Arial Narrow" panose="020B0606020202030204" pitchFamily="34" charset="0"/>
            </a:endParaRPr>
          </a:p>
        </p:txBody>
      </p:sp>
      <p:sp>
        <p:nvSpPr>
          <p:cNvPr id="28687" name="Text Box 14">
            <a:extLst>
              <a:ext uri="{FF2B5EF4-FFF2-40B4-BE49-F238E27FC236}">
                <a16:creationId xmlns:a16="http://schemas.microsoft.com/office/drawing/2014/main" id="{51DE54A7-BC79-42B5-BA09-62A9A1CFA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9875"/>
            <a:ext cx="2819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PT" altLang="pt-PT" sz="2000" i="1">
                <a:latin typeface="Arial Narrow" panose="020B0606020202030204" pitchFamily="34" charset="0"/>
              </a:rPr>
              <a:t>Envolvente favorável à sustentação de ciclos dinâmicos de investimento</a:t>
            </a:r>
            <a:endParaRPr lang="en-GB" altLang="pt-PT" sz="2000" i="1">
              <a:latin typeface="Arial Narrow" panose="020B0606020202030204" pitchFamily="34" charset="0"/>
            </a:endParaRPr>
          </a:p>
        </p:txBody>
      </p:sp>
      <p:sp>
        <p:nvSpPr>
          <p:cNvPr id="28688" name="Text Box 15">
            <a:extLst>
              <a:ext uri="{FF2B5EF4-FFF2-40B4-BE49-F238E27FC236}">
                <a16:creationId xmlns:a16="http://schemas.microsoft.com/office/drawing/2014/main" id="{B044A384-162C-4E56-AAA0-B87E5E460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59275"/>
            <a:ext cx="3429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PT" altLang="pt-PT" sz="2000" i="1">
                <a:latin typeface="Arial Narrow" panose="020B0606020202030204" pitchFamily="34" charset="0"/>
              </a:rPr>
              <a:t>Qualidade elevada dos Recursos Humanos, das Infra-estruturas e serviços de C&amp;T, I&amp;D e Informação &amp; Comunicação</a:t>
            </a:r>
          </a:p>
          <a:p>
            <a:pPr algn="ctr">
              <a:spcBef>
                <a:spcPct val="0"/>
              </a:spcBef>
              <a:buFontTx/>
              <a:buNone/>
            </a:pPr>
            <a:br>
              <a:rPr lang="pt-PT" altLang="pt-PT" sz="2000" i="1">
                <a:latin typeface="Arial Narrow" panose="020B0606020202030204" pitchFamily="34" charset="0"/>
              </a:rPr>
            </a:br>
            <a:r>
              <a:rPr lang="pt-PT" altLang="pt-PT" sz="2000" i="1">
                <a:latin typeface="Arial Narrow" panose="020B0606020202030204" pitchFamily="34" charset="0"/>
              </a:rPr>
              <a:t>Capital de Risco abundante</a:t>
            </a:r>
            <a:endParaRPr lang="en-GB" altLang="pt-PT" sz="2000" i="1">
              <a:latin typeface="Arial Narrow" panose="020B0606020202030204" pitchFamily="34" charset="0"/>
            </a:endParaRPr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F1AF3E7F-1FD1-4305-B5DE-B4250612D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11875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PT" altLang="pt-PT" sz="2000" i="1">
                <a:latin typeface="Arial Narrow" panose="020B0606020202030204" pitchFamily="34" charset="0"/>
              </a:rPr>
              <a:t>Actividades complementares e fornecedores especializados</a:t>
            </a:r>
            <a:endParaRPr lang="en-GB" altLang="pt-PT" sz="2000" i="1">
              <a:latin typeface="Arial Narrow" panose="020B0606020202030204" pitchFamily="34" charset="0"/>
            </a:endParaRP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6F4926CF-CCAD-4AD3-AE02-CDD24C2A8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759075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PT" altLang="pt-PT" sz="2000" i="1">
                <a:latin typeface="Arial Narrow" panose="020B0606020202030204" pitchFamily="34" charset="0"/>
              </a:rPr>
              <a:t>Concorrência interna e local significativa</a:t>
            </a:r>
            <a:endParaRPr lang="en-GB" altLang="pt-PT" sz="2000" i="1">
              <a:latin typeface="Arial Narrow" panose="020B0606020202030204" pitchFamily="34" charset="0"/>
            </a:endParaRPr>
          </a:p>
        </p:txBody>
      </p:sp>
      <p:sp>
        <p:nvSpPr>
          <p:cNvPr id="160774" name="Text Box 6">
            <a:extLst>
              <a:ext uri="{FF2B5EF4-FFF2-40B4-BE49-F238E27FC236}">
                <a16:creationId xmlns:a16="http://schemas.microsoft.com/office/drawing/2014/main" id="{F1D848CA-FB1E-480B-9351-370CD9F36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2325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>
                <a:solidFill>
                  <a:srgbClr val="A50021"/>
                </a:solidFill>
                <a:latin typeface="Times New Roman" pitchFamily="18" charset="0"/>
              </a:rPr>
              <a:t>A relevância da lógica de “cluster” ... (cont.)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>
            <a:extLst>
              <a:ext uri="{FF2B5EF4-FFF2-40B4-BE49-F238E27FC236}">
                <a16:creationId xmlns:a16="http://schemas.microsoft.com/office/drawing/2014/main" id="{8949C486-5353-425F-B923-AE3D41F14162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" t="517" r="621" b="41879"/>
          <a:stretch>
            <a:fillRect/>
          </a:stretch>
        </p:blipFill>
        <p:spPr bwMode="auto">
          <a:xfrm>
            <a:off x="571500" y="1285875"/>
            <a:ext cx="7000875" cy="50006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Slide Number Placeholder 2">
            <a:extLst>
              <a:ext uri="{FF2B5EF4-FFF2-40B4-BE49-F238E27FC236}">
                <a16:creationId xmlns:a16="http://schemas.microsoft.com/office/drawing/2014/main" id="{71F9B6EA-F75B-483A-BE1C-13BDE8D48ACC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FF37690-BCFC-4127-850E-6E83559DE871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E7E71D7F-7DC3-4B8D-9009-53EAF922F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642938"/>
            <a:ext cx="7853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A50021"/>
                </a:solidFill>
                <a:latin typeface="Times New Roman" pitchFamily="18" charset="0"/>
                <a:cs typeface="Arial" charset="0"/>
              </a:rPr>
              <a:t>Os padrões de especialização na UE15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0E0243F9-1F30-4ACC-8FAC-7EAB53198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75" y="1285875"/>
            <a:ext cx="1116013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1400">
                <a:latin typeface="Times New Roman" panose="02020603050405020304" pitchFamily="18" charset="0"/>
              </a:rPr>
              <a:t>(*) rácio entre o peso relativo de cada actividade no valor acrescentado no país e na UE15</a:t>
            </a:r>
          </a:p>
        </p:txBody>
      </p:sp>
      <p:sp>
        <p:nvSpPr>
          <p:cNvPr id="29702" name="Rectangle 2">
            <a:extLst>
              <a:ext uri="{FF2B5EF4-FFF2-40B4-BE49-F238E27FC236}">
                <a16:creationId xmlns:a16="http://schemas.microsoft.com/office/drawing/2014/main" id="{E1F9D65B-98A1-4167-862B-25C58BC2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b="1">
                <a:solidFill>
                  <a:srgbClr val="C00000"/>
                </a:solidFill>
                <a:latin typeface="Times New Roman" panose="02020603050405020304" pitchFamily="18" charset="0"/>
              </a:rPr>
              <a:t>A importância do padrão de especialização</a:t>
            </a:r>
            <a:endParaRPr lang="pt-PT" altLang="pt-PT" sz="28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3" name="Slide Number Placeholder 3">
            <a:extLst>
              <a:ext uri="{FF2B5EF4-FFF2-40B4-BE49-F238E27FC236}">
                <a16:creationId xmlns:a16="http://schemas.microsoft.com/office/drawing/2014/main" id="{FF281B46-9AD6-4809-9376-60BF35E4AAF0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4886B46-B854-4EBD-9087-128639EAB171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9704" name="Slide Number Placeholder 1">
            <a:extLst>
              <a:ext uri="{FF2B5EF4-FFF2-40B4-BE49-F238E27FC236}">
                <a16:creationId xmlns:a16="http://schemas.microsoft.com/office/drawing/2014/main" id="{142A0A8F-8D93-4A27-9810-E3BCB57E177D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0C5A93D-1DFC-4228-A48F-28C859B09DB2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9705" name="Marcador de Posição do Número do Diapositivo 1">
            <a:extLst>
              <a:ext uri="{FF2B5EF4-FFF2-40B4-BE49-F238E27FC236}">
                <a16:creationId xmlns:a16="http://schemas.microsoft.com/office/drawing/2014/main" id="{C8238029-45C9-4E03-9157-BD38476599F0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93D5752-021F-4B6E-919A-85951D5573EC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>
            <a:extLst>
              <a:ext uri="{FF2B5EF4-FFF2-40B4-BE49-F238E27FC236}">
                <a16:creationId xmlns:a16="http://schemas.microsoft.com/office/drawing/2014/main" id="{927EB6C9-AAD4-49E0-9427-C36B56888058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" t="57909" r="621" b="517"/>
          <a:stretch>
            <a:fillRect/>
          </a:stretch>
        </p:blipFill>
        <p:spPr bwMode="auto">
          <a:xfrm>
            <a:off x="642938" y="2286000"/>
            <a:ext cx="6858000" cy="40005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5">
            <a:extLst>
              <a:ext uri="{FF2B5EF4-FFF2-40B4-BE49-F238E27FC236}">
                <a16:creationId xmlns:a16="http://schemas.microsoft.com/office/drawing/2014/main" id="{2B1BA3D2-380B-4050-82B9-0BB4A8530DFA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" t="517" r="621" b="88672"/>
          <a:stretch>
            <a:fillRect/>
          </a:stretch>
        </p:blipFill>
        <p:spPr bwMode="auto">
          <a:xfrm>
            <a:off x="642938" y="1285875"/>
            <a:ext cx="6858000" cy="1000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Rectangle 6">
            <a:extLst>
              <a:ext uri="{FF2B5EF4-FFF2-40B4-BE49-F238E27FC236}">
                <a16:creationId xmlns:a16="http://schemas.microsoft.com/office/drawing/2014/main" id="{240107CC-1973-4F9B-ADA6-FA956598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86500"/>
            <a:ext cx="4819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pt-PT" sz="1200">
                <a:latin typeface="Times New Roman" panose="02020603050405020304" pitchFamily="18" charset="0"/>
              </a:rPr>
              <a:t>Fonte: Comissão Europeia (2005), </a:t>
            </a:r>
            <a:r>
              <a:rPr lang="pt-PT" altLang="pt-PT" sz="1200" i="1">
                <a:latin typeface="Times New Roman" panose="02020603050405020304" pitchFamily="18" charset="0"/>
              </a:rPr>
              <a:t>EU Setoral Competitiveness Indicators.</a:t>
            </a:r>
          </a:p>
        </p:txBody>
      </p:sp>
      <p:sp>
        <p:nvSpPr>
          <p:cNvPr id="30725" name="Slide Number Placeholder 2">
            <a:extLst>
              <a:ext uri="{FF2B5EF4-FFF2-40B4-BE49-F238E27FC236}">
                <a16:creationId xmlns:a16="http://schemas.microsoft.com/office/drawing/2014/main" id="{67260232-92EF-4211-8DAD-561124473AE8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F4FE410-8934-4DD3-B752-CABBB39E279E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60774" name="Text Box 6">
            <a:extLst>
              <a:ext uri="{FF2B5EF4-FFF2-40B4-BE49-F238E27FC236}">
                <a16:creationId xmlns:a16="http://schemas.microsoft.com/office/drawing/2014/main" id="{054F3217-B760-4BA6-BF15-504EA9B83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642938"/>
            <a:ext cx="7853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A50021"/>
                </a:solidFill>
                <a:latin typeface="Times New Roman" pitchFamily="18" charset="0"/>
                <a:cs typeface="Arial" charset="0"/>
              </a:rPr>
              <a:t>Os padrões de especialização na UE15</a:t>
            </a:r>
          </a:p>
        </p:txBody>
      </p:sp>
      <p:sp>
        <p:nvSpPr>
          <p:cNvPr id="30727" name="Rectangle 5">
            <a:extLst>
              <a:ext uri="{FF2B5EF4-FFF2-40B4-BE49-F238E27FC236}">
                <a16:creationId xmlns:a16="http://schemas.microsoft.com/office/drawing/2014/main" id="{B47FCB25-C6C7-4A33-B04A-DCDB15E56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75" y="1285875"/>
            <a:ext cx="1116013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1400">
                <a:latin typeface="Times New Roman" panose="02020603050405020304" pitchFamily="18" charset="0"/>
              </a:rPr>
              <a:t>(*) rácio entre o peso relativo de cada actividade no valor acrescentado no país e na UE15</a:t>
            </a:r>
          </a:p>
        </p:txBody>
      </p:sp>
      <p:sp>
        <p:nvSpPr>
          <p:cNvPr id="30728" name="Rectangle 2">
            <a:extLst>
              <a:ext uri="{FF2B5EF4-FFF2-40B4-BE49-F238E27FC236}">
                <a16:creationId xmlns:a16="http://schemas.microsoft.com/office/drawing/2014/main" id="{1CEF34A5-EE48-45B5-BFF6-52D95BF17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b="1">
                <a:solidFill>
                  <a:srgbClr val="C00000"/>
                </a:solidFill>
                <a:latin typeface="Times New Roman" panose="02020603050405020304" pitchFamily="18" charset="0"/>
              </a:rPr>
              <a:t>A importância do padrão de especialização</a:t>
            </a:r>
            <a:endParaRPr lang="pt-PT" altLang="pt-PT" sz="28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9" name="Slide Number Placeholder 3">
            <a:extLst>
              <a:ext uri="{FF2B5EF4-FFF2-40B4-BE49-F238E27FC236}">
                <a16:creationId xmlns:a16="http://schemas.microsoft.com/office/drawing/2014/main" id="{DA223168-B68F-4125-999A-BFD1CCB4B7E7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592B89A-14ED-462E-A69A-1858ABA41A5C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0730" name="Slide Number Placeholder 1">
            <a:extLst>
              <a:ext uri="{FF2B5EF4-FFF2-40B4-BE49-F238E27FC236}">
                <a16:creationId xmlns:a16="http://schemas.microsoft.com/office/drawing/2014/main" id="{DA16D081-45EB-45F4-B47F-F3E38915CE78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74DDF47-8C03-48C2-B8E3-2F4679810675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0731" name="Marcador de Posição do Número do Diapositivo 1">
            <a:extLst>
              <a:ext uri="{FF2B5EF4-FFF2-40B4-BE49-F238E27FC236}">
                <a16:creationId xmlns:a16="http://schemas.microsoft.com/office/drawing/2014/main" id="{D5AD615B-84BC-44D9-AF92-C395AAC82ED2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FEAE6C7-108B-45D4-BEA7-B5FB10D8C5CF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o Número do Diapositivo 1">
            <a:extLst>
              <a:ext uri="{FF2B5EF4-FFF2-40B4-BE49-F238E27FC236}">
                <a16:creationId xmlns:a16="http://schemas.microsoft.com/office/drawing/2014/main" id="{9BCA0792-DDC2-4EB8-9800-D48B556F2BCB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705B6F5-FAD8-4186-93C5-C758A94DBF87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3315" name="CaixaDeTexto 2">
            <a:extLst>
              <a:ext uri="{FF2B5EF4-FFF2-40B4-BE49-F238E27FC236}">
                <a16:creationId xmlns:a16="http://schemas.microsoft.com/office/drawing/2014/main" id="{F7D4E12F-E56D-4A64-996B-8F77F7B4F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428625"/>
            <a:ext cx="8215312" cy="1158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2000" b="1">
                <a:solidFill>
                  <a:srgbClr val="A50021"/>
                </a:solidFill>
                <a:latin typeface="Arial" panose="020B0604020202020204" pitchFamily="34" charset="0"/>
              </a:rPr>
              <a:t>NOÇÕES DE COMPETITIVIDADE /ELEMENTOS A DESTACAR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2000" b="1">
                <a:solidFill>
                  <a:srgbClr val="A50021"/>
                </a:solidFill>
                <a:latin typeface="Arial" panose="020B0604020202020204" pitchFamily="34" charset="0"/>
              </a:rPr>
              <a:t>Competitividade das empresas/Setores/competitividade dos territórios: nações, regiões, cidades, …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286D255-B025-4B64-A802-DB199D541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928813"/>
            <a:ext cx="8215312" cy="4246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PT" sz="2400">
                <a:solidFill>
                  <a:srgbClr val="C00000"/>
                </a:solidFill>
                <a:latin typeface="Arial" panose="020B0604020202020204" pitchFamily="34" charset="0"/>
              </a:rPr>
              <a:t>Anos 80, Administração Reagan: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PT" sz="2000">
                <a:latin typeface="Arial" panose="020B0604020202020204" pitchFamily="34" charset="0"/>
              </a:rPr>
              <a:t>“o grau em que ela consegue, em condições de mercado livres e justas, produzir bens e serviços capazes de superar o teste dos mercados internacionais e permitir, ao mesmo tempo, aumentar o rendimento real dos cidadãos. A competitividade, ao nível nacional, </a:t>
            </a:r>
            <a:r>
              <a:rPr lang="pt-BR" altLang="pt-PT" sz="2000" b="1">
                <a:latin typeface="Arial" panose="020B0604020202020204" pitchFamily="34" charset="0"/>
              </a:rPr>
              <a:t>baseia-se numa performance superior da produtividade”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PT" sz="2400">
                <a:solidFill>
                  <a:srgbClr val="C00000"/>
                </a:solidFill>
                <a:latin typeface="Arial" panose="020B0604020202020204" pitchFamily="34" charset="0"/>
              </a:rPr>
              <a:t>Anos 90, Administração Clinton:</a:t>
            </a:r>
            <a:endParaRPr lang="en-US" altLang="pt-PT" sz="240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pt-PT" sz="2000">
                <a:latin typeface="Arial" panose="020B0604020202020204" pitchFamily="34" charset="0"/>
              </a:rPr>
              <a:t>"a nossa capacidade para </a:t>
            </a:r>
            <a:r>
              <a:rPr lang="pt-BR" altLang="pt-PT" sz="2000">
                <a:latin typeface="Arial" panose="020B0604020202020204" pitchFamily="34" charset="0"/>
              </a:rPr>
              <a:t>produzir bens e serviços que passem o teste da concorrência internacional enquanto os nossos cidadãos possam desfrutar de </a:t>
            </a:r>
            <a:r>
              <a:rPr lang="pt-BR" altLang="pt-PT" sz="2000" b="1">
                <a:latin typeface="Arial" panose="020B0604020202020204" pitchFamily="34" charset="0"/>
              </a:rPr>
              <a:t>níveis de vida que sejam, simultaneamente, </a:t>
            </a:r>
            <a:r>
              <a:rPr lang="en-US" altLang="pt-PT" sz="2000" b="1">
                <a:latin typeface="Arial" panose="020B0604020202020204" pitchFamily="34" charset="0"/>
              </a:rPr>
              <a:t>crescentes e sustentáveis</a:t>
            </a:r>
            <a:r>
              <a:rPr lang="en-US" altLang="pt-PT" sz="2000">
                <a:latin typeface="Arial" panose="020B0604020202020204" pitchFamily="34" charset="0"/>
              </a:rPr>
              <a:t>”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pt-PT" sz="2000" b="1">
              <a:latin typeface="Arial" panose="020B0604020202020204" pitchFamily="34" charset="0"/>
            </a:endParaRPr>
          </a:p>
        </p:txBody>
      </p:sp>
      <p:sp>
        <p:nvSpPr>
          <p:cNvPr id="13317" name="Marcador de Posição do Número do Diapositivo 1">
            <a:extLst>
              <a:ext uri="{FF2B5EF4-FFF2-40B4-BE49-F238E27FC236}">
                <a16:creationId xmlns:a16="http://schemas.microsoft.com/office/drawing/2014/main" id="{6EAD0DDD-AFA8-4DE3-AFD4-DED45A46A3AF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596B759-9581-4631-BB81-0EF01256C97F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94AB3BE-BBDA-444F-8976-C15B597B7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252538"/>
            <a:ext cx="8072437" cy="5246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pt-PT" altLang="pt-PT" sz="2000">
                <a:latin typeface="Times New Roman" panose="02020603050405020304" pitchFamily="18" charset="0"/>
              </a:rPr>
              <a:t>A </a:t>
            </a:r>
            <a:r>
              <a:rPr lang="pt-PT" altLang="pt-PT" sz="2000" b="1">
                <a:latin typeface="Times New Roman" panose="02020603050405020304" pitchFamily="18" charset="0"/>
              </a:rPr>
              <a:t>Europa do Sul</a:t>
            </a:r>
            <a:r>
              <a:rPr lang="pt-PT" altLang="pt-PT" sz="2000">
                <a:latin typeface="Times New Roman" panose="02020603050405020304" pitchFamily="18" charset="0"/>
              </a:rPr>
              <a:t> - Portugal, Espanha e Grécia - apresenta na UE15 uma </a:t>
            </a:r>
            <a:r>
              <a:rPr lang="pt-PT" altLang="pt-PT" sz="2000" b="1">
                <a:latin typeface="Times New Roman" panose="02020603050405020304" pitchFamily="18" charset="0"/>
              </a:rPr>
              <a:t>forte</a:t>
            </a:r>
            <a:r>
              <a:rPr lang="pt-PT" altLang="pt-PT" sz="2000">
                <a:latin typeface="Times New Roman" panose="02020603050405020304" pitchFamily="18" charset="0"/>
              </a:rPr>
              <a:t> e </a:t>
            </a:r>
            <a:r>
              <a:rPr lang="pt-PT" altLang="pt-PT" sz="2000" b="1">
                <a:latin typeface="Times New Roman" panose="02020603050405020304" pitchFamily="18" charset="0"/>
              </a:rPr>
              <a:t>destacada liderança</a:t>
            </a:r>
            <a:r>
              <a:rPr lang="pt-PT" altLang="pt-PT" sz="2000">
                <a:latin typeface="Times New Roman" panose="02020603050405020304" pitchFamily="18" charset="0"/>
              </a:rPr>
              <a:t> na especialização nestas actividades</a:t>
            </a:r>
          </a:p>
          <a:p>
            <a:pPr>
              <a:spcBef>
                <a:spcPts val="600"/>
              </a:spcBef>
              <a:spcAft>
                <a:spcPct val="15000"/>
              </a:spcAft>
              <a:buFontTx/>
              <a:buNone/>
            </a:pPr>
            <a:r>
              <a:rPr lang="pt-PT" altLang="pt-PT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pt-PT" altLang="pt-PT" sz="2000">
                <a:latin typeface="Times New Roman" panose="02020603050405020304" pitchFamily="18" charset="0"/>
              </a:rPr>
              <a:t>A </a:t>
            </a:r>
            <a:r>
              <a:rPr lang="pt-PT" altLang="pt-PT" sz="2000" b="1">
                <a:latin typeface="Times New Roman" panose="02020603050405020304" pitchFamily="18" charset="0"/>
              </a:rPr>
              <a:t>Grécia</a:t>
            </a:r>
            <a:r>
              <a:rPr lang="pt-PT" altLang="pt-PT" sz="2000">
                <a:latin typeface="Times New Roman" panose="02020603050405020304" pitchFamily="18" charset="0"/>
              </a:rPr>
              <a:t> lidera nas </a:t>
            </a:r>
            <a:r>
              <a:rPr lang="pt-PT" altLang="pt-PT" sz="2000" i="1">
                <a:latin typeface="Times New Roman" panose="02020603050405020304" pitchFamily="18" charset="0"/>
              </a:rPr>
              <a:t>Comunicações</a:t>
            </a:r>
            <a:r>
              <a:rPr lang="pt-PT" altLang="pt-PT" sz="2000">
                <a:latin typeface="Times New Roman" panose="02020603050405020304" pitchFamily="18" charset="0"/>
              </a:rPr>
              <a:t>, onde Portugal e Espanha são 5º e 6ª</a:t>
            </a:r>
            <a:endParaRPr lang="pt-PT" altLang="pt-PT" sz="2000" i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FontTx/>
              <a:buNone/>
            </a:pPr>
            <a:r>
              <a:rPr lang="pt-PT" altLang="pt-PT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pt-PT" altLang="pt-PT" sz="2000" b="1">
                <a:latin typeface="Times New Roman" panose="02020603050405020304" pitchFamily="18" charset="0"/>
              </a:rPr>
              <a:t>Portugal</a:t>
            </a:r>
            <a:r>
              <a:rPr lang="pt-PT" altLang="pt-PT" sz="2000">
                <a:latin typeface="Times New Roman" panose="02020603050405020304" pitchFamily="18" charset="0"/>
              </a:rPr>
              <a:t> lidera na </a:t>
            </a:r>
            <a:r>
              <a:rPr lang="pt-PT" altLang="pt-PT" sz="2000" i="1">
                <a:latin typeface="Times New Roman" panose="02020603050405020304" pitchFamily="18" charset="0"/>
              </a:rPr>
              <a:t>Electricidade, Gás e Água</a:t>
            </a:r>
            <a:r>
              <a:rPr lang="pt-PT" altLang="pt-PT" sz="2000">
                <a:latin typeface="Times New Roman" panose="02020603050405020304" pitchFamily="18" charset="0"/>
              </a:rPr>
              <a:t>, onde a Espanha é 4ª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FontTx/>
              <a:buNone/>
            </a:pPr>
            <a:r>
              <a:rPr lang="pt-PT" altLang="pt-PT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pt-PT" altLang="pt-PT" sz="2000">
                <a:latin typeface="Times New Roman" panose="02020603050405020304" pitchFamily="18" charset="0"/>
              </a:rPr>
              <a:t>A </a:t>
            </a:r>
            <a:r>
              <a:rPr lang="pt-PT" altLang="pt-PT" sz="2000" b="1">
                <a:latin typeface="Times New Roman" panose="02020603050405020304" pitchFamily="18" charset="0"/>
              </a:rPr>
              <a:t>Espanha</a:t>
            </a:r>
            <a:r>
              <a:rPr lang="pt-PT" altLang="pt-PT" sz="2000" i="1">
                <a:latin typeface="Times New Roman" panose="02020603050405020304" pitchFamily="18" charset="0"/>
              </a:rPr>
              <a:t> </a:t>
            </a:r>
            <a:r>
              <a:rPr lang="pt-PT" altLang="pt-PT" sz="2000">
                <a:latin typeface="Times New Roman" panose="02020603050405020304" pitchFamily="18" charset="0"/>
              </a:rPr>
              <a:t>lidera na </a:t>
            </a:r>
            <a:r>
              <a:rPr lang="pt-PT" altLang="pt-PT" sz="2000" i="1">
                <a:latin typeface="Times New Roman" panose="02020603050405020304" pitchFamily="18" charset="0"/>
              </a:rPr>
              <a:t>Construção</a:t>
            </a:r>
            <a:r>
              <a:rPr lang="pt-PT" altLang="pt-PT" sz="2000">
                <a:latin typeface="Times New Roman" panose="02020603050405020304" pitchFamily="18" charset="0"/>
              </a:rPr>
              <a:t>, logo seguida de Portugal e da Grécia</a:t>
            </a:r>
            <a:br>
              <a:rPr lang="pt-PT" altLang="pt-PT" sz="2000">
                <a:latin typeface="Times New Roman" panose="02020603050405020304" pitchFamily="18" charset="0"/>
              </a:rPr>
            </a:br>
            <a:r>
              <a:rPr lang="pt-PT" altLang="pt-PT" sz="2000">
                <a:latin typeface="Times New Roman" panose="02020603050405020304" pitchFamily="18" charset="0"/>
              </a:rPr>
              <a:t>    que ocupam a 2ª e 3ª posições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FontTx/>
              <a:buNone/>
            </a:pPr>
            <a:r>
              <a:rPr lang="pt-PT" altLang="pt-PT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pt-PT" altLang="pt-PT" sz="2000">
                <a:latin typeface="Times New Roman" panose="02020603050405020304" pitchFamily="18" charset="0"/>
              </a:rPr>
              <a:t>A </a:t>
            </a:r>
            <a:r>
              <a:rPr lang="pt-PT" altLang="pt-PT" sz="2000" b="1">
                <a:latin typeface="Times New Roman" panose="02020603050405020304" pitchFamily="18" charset="0"/>
              </a:rPr>
              <a:t>Grécia </a:t>
            </a:r>
            <a:r>
              <a:rPr lang="pt-PT" altLang="pt-PT" sz="2000">
                <a:latin typeface="Times New Roman" panose="02020603050405020304" pitchFamily="18" charset="0"/>
              </a:rPr>
              <a:t>lidera no </a:t>
            </a:r>
            <a:r>
              <a:rPr lang="pt-PT" altLang="pt-PT" sz="2000" i="1">
                <a:latin typeface="Times New Roman" panose="02020603050405020304" pitchFamily="18" charset="0"/>
              </a:rPr>
              <a:t>Comércio Retalhista</a:t>
            </a:r>
            <a:r>
              <a:rPr lang="pt-PT" altLang="pt-PT" sz="2000">
                <a:latin typeface="Times New Roman" panose="02020603050405020304" pitchFamily="18" charset="0"/>
              </a:rPr>
              <a:t>, onde a Espanha e Portugal</a:t>
            </a:r>
            <a:br>
              <a:rPr lang="pt-PT" altLang="pt-PT" sz="2000">
                <a:latin typeface="Times New Roman" panose="02020603050405020304" pitchFamily="18" charset="0"/>
              </a:rPr>
            </a:br>
            <a:r>
              <a:rPr lang="pt-PT" altLang="pt-PT" sz="2000">
                <a:latin typeface="Times New Roman" panose="02020603050405020304" pitchFamily="18" charset="0"/>
              </a:rPr>
              <a:t>    ocupam as 3ª e 4ª posições</a:t>
            </a:r>
            <a:endParaRPr lang="pt-PT" altLang="pt-PT" sz="2000" i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FontTx/>
              <a:buNone/>
            </a:pPr>
            <a:r>
              <a:rPr lang="pt-PT" altLang="pt-PT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pt-PT" altLang="pt-PT" sz="2000" b="1">
                <a:latin typeface="Times New Roman" panose="02020603050405020304" pitchFamily="18" charset="0"/>
              </a:rPr>
              <a:t>Portugal</a:t>
            </a:r>
            <a:r>
              <a:rPr lang="pt-PT" altLang="pt-PT" sz="2000">
                <a:latin typeface="Times New Roman" panose="02020603050405020304" pitchFamily="18" charset="0"/>
              </a:rPr>
              <a:t> “intromete-se”, na liderança no </a:t>
            </a:r>
            <a:r>
              <a:rPr lang="pt-PT" altLang="pt-PT" sz="2000" i="1">
                <a:latin typeface="Times New Roman" panose="02020603050405020304" pitchFamily="18" charset="0"/>
              </a:rPr>
              <a:t>Comércio Grossista</a:t>
            </a:r>
            <a:r>
              <a:rPr lang="pt-PT" altLang="pt-PT" sz="2000">
                <a:latin typeface="Times New Roman" panose="02020603050405020304" pitchFamily="18" charset="0"/>
              </a:rPr>
              <a:t>,</a:t>
            </a:r>
            <a:r>
              <a:rPr lang="pt-PT" altLang="pt-PT" sz="2000" i="1">
                <a:latin typeface="Times New Roman" panose="02020603050405020304" pitchFamily="18" charset="0"/>
              </a:rPr>
              <a:t> </a:t>
            </a:r>
            <a:r>
              <a:rPr lang="pt-PT" altLang="pt-PT" sz="2000">
                <a:latin typeface="Times New Roman" panose="02020603050405020304" pitchFamily="18" charset="0"/>
              </a:rPr>
              <a:t>entre as</a:t>
            </a:r>
            <a:br>
              <a:rPr lang="pt-PT" altLang="pt-PT" sz="2000">
                <a:latin typeface="Times New Roman" panose="02020603050405020304" pitchFamily="18" charset="0"/>
              </a:rPr>
            </a:br>
            <a:r>
              <a:rPr lang="pt-PT" altLang="pt-PT" sz="2000">
                <a:latin typeface="Times New Roman" panose="02020603050405020304" pitchFamily="18" charset="0"/>
              </a:rPr>
              <a:t>    duas economias com funções logísticas globais mais desenvolvidas, a</a:t>
            </a:r>
            <a:br>
              <a:rPr lang="pt-PT" altLang="pt-PT" sz="2000">
                <a:latin typeface="Times New Roman" panose="02020603050405020304" pitchFamily="18" charset="0"/>
              </a:rPr>
            </a:br>
            <a:r>
              <a:rPr lang="pt-PT" altLang="pt-PT" sz="2000">
                <a:latin typeface="Times New Roman" panose="02020603050405020304" pitchFamily="18" charset="0"/>
              </a:rPr>
              <a:t>    Holanda e a Bélgica, ocupando a 2ª posição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FontTx/>
              <a:buNone/>
            </a:pPr>
            <a:r>
              <a:rPr lang="pt-PT" altLang="pt-PT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pt-PT" altLang="pt-PT" sz="2000">
                <a:latin typeface="Times New Roman" panose="02020603050405020304" pitchFamily="18" charset="0"/>
              </a:rPr>
              <a:t>A </a:t>
            </a:r>
            <a:r>
              <a:rPr lang="pt-PT" altLang="pt-PT" sz="2000" b="1">
                <a:latin typeface="Times New Roman" panose="02020603050405020304" pitchFamily="18" charset="0"/>
              </a:rPr>
              <a:t>Grécia </a:t>
            </a:r>
            <a:r>
              <a:rPr lang="pt-PT" altLang="pt-PT" sz="2000">
                <a:latin typeface="Times New Roman" panose="02020603050405020304" pitchFamily="18" charset="0"/>
              </a:rPr>
              <a:t>lidera no </a:t>
            </a:r>
            <a:r>
              <a:rPr lang="pt-PT" altLang="pt-PT" sz="2000" i="1">
                <a:latin typeface="Times New Roman" panose="02020603050405020304" pitchFamily="18" charset="0"/>
              </a:rPr>
              <a:t>Comércio e Reparação Automóvel</a:t>
            </a:r>
            <a:r>
              <a:rPr lang="pt-PT" altLang="pt-PT" sz="2000">
                <a:latin typeface="Times New Roman" panose="02020603050405020304" pitchFamily="18" charset="0"/>
              </a:rPr>
              <a:t>, logo seguida de</a:t>
            </a:r>
            <a:br>
              <a:rPr lang="pt-PT" altLang="pt-PT" sz="2000">
                <a:latin typeface="Times New Roman" panose="02020603050405020304" pitchFamily="18" charset="0"/>
              </a:rPr>
            </a:br>
            <a:r>
              <a:rPr lang="pt-PT" altLang="pt-PT" sz="2000">
                <a:latin typeface="Times New Roman" panose="02020603050405020304" pitchFamily="18" charset="0"/>
              </a:rPr>
              <a:t>    Portugal e da Espanha que ocupam, respectivamente, a 2ª e 3ª posições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ct val="20000"/>
              </a:spcAft>
              <a:buFontTx/>
              <a:buNone/>
            </a:pPr>
            <a:r>
              <a:rPr lang="pt-PT" altLang="pt-PT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pt-PT" altLang="pt-PT" sz="2000">
                <a:latin typeface="Times New Roman" panose="02020603050405020304" pitchFamily="18" charset="0"/>
              </a:rPr>
              <a:t>A </a:t>
            </a:r>
            <a:r>
              <a:rPr lang="pt-PT" altLang="pt-PT" sz="2000" b="1">
                <a:latin typeface="Times New Roman" panose="02020603050405020304" pitchFamily="18" charset="0"/>
              </a:rPr>
              <a:t>Espanha</a:t>
            </a:r>
            <a:r>
              <a:rPr lang="pt-PT" altLang="pt-PT" sz="2000" i="1">
                <a:latin typeface="Times New Roman" panose="02020603050405020304" pitchFamily="18" charset="0"/>
              </a:rPr>
              <a:t> </a:t>
            </a:r>
            <a:r>
              <a:rPr lang="pt-PT" altLang="pt-PT" sz="2000">
                <a:latin typeface="Times New Roman" panose="02020603050405020304" pitchFamily="18" charset="0"/>
              </a:rPr>
              <a:t>lidera na </a:t>
            </a:r>
            <a:r>
              <a:rPr lang="pt-PT" altLang="pt-PT" sz="2000" i="1">
                <a:latin typeface="Times New Roman" panose="02020603050405020304" pitchFamily="18" charset="0"/>
              </a:rPr>
              <a:t>Hotelaria e Restauração</a:t>
            </a:r>
            <a:r>
              <a:rPr lang="pt-PT" altLang="pt-PT" sz="2000">
                <a:latin typeface="Times New Roman" panose="02020603050405020304" pitchFamily="18" charset="0"/>
              </a:rPr>
              <a:t>, logo seguida da Grécia</a:t>
            </a:r>
            <a:br>
              <a:rPr lang="pt-PT" altLang="pt-PT" sz="2000">
                <a:latin typeface="Times New Roman" panose="02020603050405020304" pitchFamily="18" charset="0"/>
              </a:rPr>
            </a:br>
            <a:r>
              <a:rPr lang="pt-PT" altLang="pt-PT" sz="2000">
                <a:latin typeface="Times New Roman" panose="02020603050405020304" pitchFamily="18" charset="0"/>
              </a:rPr>
              <a:t>    que ocupa a 2ª posição</a:t>
            </a:r>
          </a:p>
        </p:txBody>
      </p:sp>
      <p:sp>
        <p:nvSpPr>
          <p:cNvPr id="31747" name="Slide Number Placeholder 2">
            <a:extLst>
              <a:ext uri="{FF2B5EF4-FFF2-40B4-BE49-F238E27FC236}">
                <a16:creationId xmlns:a16="http://schemas.microsoft.com/office/drawing/2014/main" id="{DACB045D-FEDF-455D-867C-19E4A6E3472A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94DC57A-8CFE-4C01-9ECE-D0015E16BBF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60774" name="Text Box 6">
            <a:extLst>
              <a:ext uri="{FF2B5EF4-FFF2-40B4-BE49-F238E27FC236}">
                <a16:creationId xmlns:a16="http://schemas.microsoft.com/office/drawing/2014/main" id="{5D0ECDF7-A0E1-4E0C-9C8A-0E177598F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71500"/>
            <a:ext cx="7853362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srgbClr val="A50021"/>
                </a:solidFill>
                <a:latin typeface="Times New Roman" pitchFamily="18" charset="0"/>
                <a:cs typeface="Arial" charset="0"/>
              </a:rPr>
              <a:t>Especialização e Competitividade: o caso particular da Europa do Sul</a:t>
            </a:r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EA1D8C34-3EE7-432E-9859-94FF34CA5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400" b="1">
                <a:solidFill>
                  <a:srgbClr val="C00000"/>
                </a:solidFill>
                <a:latin typeface="Times New Roman" panose="02020603050405020304" pitchFamily="18" charset="0"/>
              </a:rPr>
              <a:t>A importância do padrão de especialização</a:t>
            </a:r>
            <a:endParaRPr lang="pt-PT" altLang="pt-PT" sz="24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0" name="Slide Number Placeholder 3">
            <a:extLst>
              <a:ext uri="{FF2B5EF4-FFF2-40B4-BE49-F238E27FC236}">
                <a16:creationId xmlns:a16="http://schemas.microsoft.com/office/drawing/2014/main" id="{89087C8F-4FE8-421F-ABD3-628A637C6A5C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26D28DF-3C3C-4DB3-B871-4F460E55A71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1751" name="Slide Number Placeholder 1">
            <a:extLst>
              <a:ext uri="{FF2B5EF4-FFF2-40B4-BE49-F238E27FC236}">
                <a16:creationId xmlns:a16="http://schemas.microsoft.com/office/drawing/2014/main" id="{51707B75-C2C8-482B-A23A-7555660AD023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213BA5A-11EB-4F8C-93ED-F8F8C1C0D14C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1752" name="Marcador de Posição do Número do Diapositivo 1">
            <a:extLst>
              <a:ext uri="{FF2B5EF4-FFF2-40B4-BE49-F238E27FC236}">
                <a16:creationId xmlns:a16="http://schemas.microsoft.com/office/drawing/2014/main" id="{BE17CEE5-5BC8-49FA-B24A-70D49D693E0F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545B0BB-9960-41FD-BF1F-8699F2C99810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0846341C-6828-4D17-A66D-CC9E08720279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F1001F9-1A4E-4B08-BC95-EB0DE791F45F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54636" name="Rectangle 3">
            <a:extLst>
              <a:ext uri="{FF2B5EF4-FFF2-40B4-BE49-F238E27FC236}">
                <a16:creationId xmlns:a16="http://schemas.microsoft.com/office/drawing/2014/main" id="{13E9B11B-EA9F-4F71-BD2B-D63BF2F9308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071563"/>
            <a:ext cx="7986713" cy="5286375"/>
          </a:xfrm>
        </p:spPr>
        <p:txBody>
          <a:bodyPr>
            <a:noAutofit/>
          </a:bodyPr>
          <a:lstStyle/>
          <a:p>
            <a:pPr marL="630238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pt-PT" sz="2400" b="1" dirty="0"/>
              <a:t>Ao nível do País: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PT" sz="2000" b="1" dirty="0"/>
              <a:t>PIBpc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PT" sz="2000" b="1" dirty="0"/>
              <a:t>IDH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PT" sz="2000" b="1" dirty="0"/>
              <a:t>Orientação Exportadora - (Exportações/VAB) ou (Exportações/VN)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PT" sz="2000" b="1" dirty="0"/>
              <a:t>Exportações </a:t>
            </a:r>
            <a:r>
              <a:rPr lang="pt-PT" sz="2000" b="1" i="1" dirty="0"/>
              <a:t>per capita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PT" sz="2000" b="1" dirty="0"/>
              <a:t>Taxa de Cobertura (Exportações/Importações)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PT" sz="2000" b="1" dirty="0"/>
              <a:t>Taxa de Penetração de Importações (</a:t>
            </a:r>
            <a:r>
              <a:rPr lang="pt-PT" sz="2000" b="1" dirty="0" err="1"/>
              <a:t>Importações</a:t>
            </a:r>
            <a:r>
              <a:rPr lang="pt-PT" sz="2000" b="1" dirty="0"/>
              <a:t>/(Produção+</a:t>
            </a:r>
            <a:r>
              <a:rPr lang="pt-PT" sz="2000" b="1" dirty="0" err="1"/>
              <a:t>Importações-Exportações</a:t>
            </a:r>
            <a:r>
              <a:rPr lang="pt-PT" sz="2000" b="1" dirty="0"/>
              <a:t>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PT" sz="2000" b="1" dirty="0" err="1">
                <a:sym typeface="Wingdings 3"/>
              </a:rPr>
              <a:t>PIBpc</a:t>
            </a:r>
            <a:r>
              <a:rPr lang="pt-PT" sz="2000" b="1" dirty="0">
                <a:sym typeface="Wingdings 3"/>
              </a:rPr>
              <a:t>/</a:t>
            </a:r>
            <a:r>
              <a:rPr lang="pt-PT" sz="2000" b="1" dirty="0" err="1">
                <a:sym typeface="Wingdings 3"/>
              </a:rPr>
              <a:t>PIBpcUE</a:t>
            </a:r>
            <a:r>
              <a:rPr lang="pt-PT" sz="2000" b="1" dirty="0">
                <a:sym typeface="Wingdings 3"/>
              </a:rPr>
              <a:t> - Nível de Convergência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PT" sz="2000" b="1" dirty="0"/>
              <a:t>CTUP (ver slide seguinte)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PT" sz="2000" b="1" dirty="0"/>
              <a:t>TCER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br>
              <a:rPr lang="pt-PT" sz="2000" dirty="0"/>
            </a:br>
            <a:endParaRPr lang="pt-PT" sz="2000" i="1" dirty="0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B9B82881-4B0C-4523-919A-3897E2CCB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PT">
              <a:latin typeface="Arial" charset="0"/>
              <a:cs typeface="Arial" charset="0"/>
            </a:endParaRP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A7DB16F8-77D0-4D91-862E-68071F2EE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PT">
              <a:latin typeface="Arial" charset="0"/>
              <a:cs typeface="Arial" charset="0"/>
            </a:endParaRPr>
          </a:p>
        </p:txBody>
      </p:sp>
      <p:sp>
        <p:nvSpPr>
          <p:cNvPr id="32774" name="Rectangle 10">
            <a:extLst>
              <a:ext uri="{FF2B5EF4-FFF2-40B4-BE49-F238E27FC236}">
                <a16:creationId xmlns:a16="http://schemas.microsoft.com/office/drawing/2014/main" id="{E79B8179-B6FA-4A74-AA1B-9ADD79055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357188"/>
            <a:ext cx="761365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PT" altLang="pt-PT" sz="2800" b="1">
                <a:solidFill>
                  <a:srgbClr val="C00000"/>
                </a:solidFill>
                <a:latin typeface="Arial" panose="020B0604020202020204" pitchFamily="34" charset="0"/>
              </a:rPr>
              <a:t>Indicadores de Competitividade</a:t>
            </a:r>
          </a:p>
        </p:txBody>
      </p:sp>
      <p:sp>
        <p:nvSpPr>
          <p:cNvPr id="32775" name="Slide Number Placeholder 1">
            <a:extLst>
              <a:ext uri="{FF2B5EF4-FFF2-40B4-BE49-F238E27FC236}">
                <a16:creationId xmlns:a16="http://schemas.microsoft.com/office/drawing/2014/main" id="{C872DC0B-117F-43E6-867A-C841118172DE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3552423-7C00-4C67-8102-5C8F183A375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2776" name="Marcador de Posição do Número do Diapositivo 1">
            <a:extLst>
              <a:ext uri="{FF2B5EF4-FFF2-40B4-BE49-F238E27FC236}">
                <a16:creationId xmlns:a16="http://schemas.microsoft.com/office/drawing/2014/main" id="{25462915-2C12-4763-9D2E-C652C02E1980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CD40E93-953E-4814-AB58-94E25D461D1A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846D8205-E491-491A-9AE6-C81775E12E08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267AAC3-7B9F-4A4B-85D5-A2768BCC2642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54636" name="Rectangle 3">
            <a:extLst>
              <a:ext uri="{FF2B5EF4-FFF2-40B4-BE49-F238E27FC236}">
                <a16:creationId xmlns:a16="http://schemas.microsoft.com/office/drawing/2014/main" id="{7B631093-D0B7-494D-84A7-EDC98A8AEA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071563"/>
            <a:ext cx="7986713" cy="5286375"/>
          </a:xfrm>
        </p:spPr>
        <p:txBody>
          <a:bodyPr>
            <a:normAutofit fontScale="92500" lnSpcReduction="20000"/>
          </a:bodyPr>
          <a:lstStyle/>
          <a:p>
            <a:pPr marL="533400" indent="-258763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endParaRPr lang="pt-PT" sz="2200" dirty="0"/>
          </a:p>
          <a:p>
            <a:pPr marL="630238" indent="-355600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pt-PT" sz="2600" dirty="0"/>
              <a:t>Custos Salariais Unitários ou CTUP (Custos em trabalho por unidade (de valor) produzida)</a:t>
            </a:r>
          </a:p>
          <a:p>
            <a:pPr marL="533400" indent="0">
              <a:spcBef>
                <a:spcPct val="0"/>
              </a:spcBef>
              <a:buFont typeface="Arial" charset="0"/>
              <a:buNone/>
              <a:defRPr/>
            </a:pPr>
            <a:r>
              <a:rPr lang="pt-PT" sz="2600" dirty="0"/>
              <a:t> Medem a relação entre os montantes pagos em remunerações e o valor acrescentado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Char char="•"/>
              <a:defRPr/>
            </a:pPr>
            <a:endParaRPr lang="pt-PT" sz="2200" dirty="0"/>
          </a:p>
          <a:p>
            <a:pPr marL="0" indent="0" eaLnBrk="1" hangingPunct="1">
              <a:spcBef>
                <a:spcPct val="0"/>
              </a:spcBef>
              <a:buFont typeface="Arial" charset="0"/>
              <a:buChar char="•"/>
              <a:defRPr/>
            </a:pPr>
            <a:endParaRPr lang="pt-PT" sz="2200" dirty="0"/>
          </a:p>
          <a:p>
            <a:pPr marL="0" indent="0" eaLnBrk="1" hangingPunct="1">
              <a:spcBef>
                <a:spcPct val="0"/>
              </a:spcBef>
              <a:buFont typeface="Arial" charset="0"/>
              <a:buChar char="•"/>
              <a:defRPr/>
            </a:pPr>
            <a:endParaRPr lang="pt-PT" sz="2200" dirty="0"/>
          </a:p>
          <a:p>
            <a:pPr marL="533400" indent="-258763" eaLnBrk="1" hangingPunct="1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pt-PT" sz="2600" dirty="0"/>
              <a:t> Dividindo ambos os termos da fracção pelo Emprego, os custos salariais unitários podem escrever-se alternativamente como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Char char="•"/>
              <a:defRPr/>
            </a:pPr>
            <a:endParaRPr lang="pt-PT" sz="2200" dirty="0"/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endParaRPr lang="pt-PT" sz="2200" dirty="0"/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endParaRPr lang="pt-PT" sz="2200" dirty="0"/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br>
              <a:rPr lang="pt-PT" sz="2200" dirty="0"/>
            </a:br>
            <a:endParaRPr lang="pt-PT" sz="2200" i="1" dirty="0"/>
          </a:p>
        </p:txBody>
      </p:sp>
      <p:graphicFrame>
        <p:nvGraphicFramePr>
          <p:cNvPr id="33796" name="Object 4">
            <a:extLst>
              <a:ext uri="{FF2B5EF4-FFF2-40B4-BE49-F238E27FC236}">
                <a16:creationId xmlns:a16="http://schemas.microsoft.com/office/drawing/2014/main" id="{E0461938-C464-43F6-AD89-A5527487C9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8875" y="2857500"/>
          <a:ext cx="30464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11300" imgH="393700" progId="">
                  <p:embed/>
                </p:oleObj>
              </mc:Choice>
              <mc:Fallback>
                <p:oleObj name="Equation" r:id="rId3" imgW="1511300" imgH="3937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857500"/>
                        <a:ext cx="304641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6">
            <a:extLst>
              <a:ext uri="{FF2B5EF4-FFF2-40B4-BE49-F238E27FC236}">
                <a16:creationId xmlns:a16="http://schemas.microsoft.com/office/drawing/2014/main" id="{697BF2AE-34B6-4982-9F9D-D97DB00CB4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4563" y="4786313"/>
          <a:ext cx="4572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90800" imgH="812800" progId="">
                  <p:embed/>
                </p:oleObj>
              </mc:Choice>
              <mc:Fallback>
                <p:oleObj name="Equation" r:id="rId5" imgW="2590800" imgH="8128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786313"/>
                        <a:ext cx="45720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66" name="Rectangle 2">
            <a:extLst>
              <a:ext uri="{FF2B5EF4-FFF2-40B4-BE49-F238E27FC236}">
                <a16:creationId xmlns:a16="http://schemas.microsoft.com/office/drawing/2014/main" id="{0D7AF9F9-DC4A-4985-8C52-8F104B69A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PT">
              <a:latin typeface="Arial" charset="0"/>
              <a:cs typeface="Arial" charset="0"/>
            </a:endParaRP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1ED33C6B-269B-43A6-AF11-3E23862A3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PT">
              <a:latin typeface="Arial" charset="0"/>
              <a:cs typeface="Arial" charset="0"/>
            </a:endParaRPr>
          </a:p>
        </p:txBody>
      </p:sp>
      <p:sp>
        <p:nvSpPr>
          <p:cNvPr id="33800" name="Rectangle 10">
            <a:extLst>
              <a:ext uri="{FF2B5EF4-FFF2-40B4-BE49-F238E27FC236}">
                <a16:creationId xmlns:a16="http://schemas.microsoft.com/office/drawing/2014/main" id="{8DC22F80-EA13-406B-B464-DC0136E49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357188"/>
            <a:ext cx="761365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PT" altLang="pt-PT" sz="2800" b="1">
                <a:solidFill>
                  <a:srgbClr val="C00000"/>
                </a:solidFill>
                <a:latin typeface="Arial" panose="020B0604020202020204" pitchFamily="34" charset="0"/>
              </a:rPr>
              <a:t>Custos Salariais Unitários (CSU ou CTUP’s)</a:t>
            </a:r>
          </a:p>
        </p:txBody>
      </p:sp>
      <p:sp>
        <p:nvSpPr>
          <p:cNvPr id="33801" name="Slide Number Placeholder 1">
            <a:extLst>
              <a:ext uri="{FF2B5EF4-FFF2-40B4-BE49-F238E27FC236}">
                <a16:creationId xmlns:a16="http://schemas.microsoft.com/office/drawing/2014/main" id="{84C9BF21-FC20-4E70-A554-D5F46D8D08C0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466F32B-1A7B-414E-B7E7-30E2D08FC45B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3802" name="Marcador de Posição do Número do Diapositivo 1">
            <a:extLst>
              <a:ext uri="{FF2B5EF4-FFF2-40B4-BE49-F238E27FC236}">
                <a16:creationId xmlns:a16="http://schemas.microsoft.com/office/drawing/2014/main" id="{1C27EC8C-C26C-4264-9055-B6062A0BE686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FCF8448-C04B-4B48-AA66-A14899764C2A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5D1BB839-092F-44CE-900A-24B1C5C2ED7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F0E259E-8EE1-4C24-9633-78E1DCC8EA68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ED0879C-7EA0-4E93-9FD0-4332DE381D5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928688"/>
            <a:ext cx="7986713" cy="5286375"/>
          </a:xfrm>
        </p:spPr>
        <p:txBody>
          <a:bodyPr/>
          <a:lstStyle/>
          <a:p>
            <a:pPr marL="630238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PT" altLang="pt-PT" sz="2400" b="1"/>
              <a:t>Ao nível do Setor (aplicáveis nalguns casos a empresas):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VCR ((Xs/Xt)/(XsMundo/XtMundo)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Dimensão empresarial média (emprego/empresas)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Orientação Exportadora - (Exportações/VAB) ou (Exportações/VN)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Produtividade aparente do trabalho (VAB/Emprego)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Grau de transformação da produção (VAB/VBP)</a:t>
            </a:r>
            <a:endParaRPr lang="pt-PT" altLang="pt-PT" sz="2000" b="1" i="1"/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Produtividade aparente do trabalho corrigida pelo salário médio (inverso do CTUP Setorial)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Intensidade de investimento (Investimento/Emprego)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Taxa de Investimento (Investimento/VAB)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Despesas em I&amp;D/VAB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Pessoal afecto a I&amp;D/Emprego Total</a:t>
            </a:r>
            <a:endParaRPr lang="pt-PT" altLang="pt-PT" sz="2000" i="1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A59B6552-67BE-4E7C-91E9-CA03DCF47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PT">
              <a:latin typeface="Arial" charset="0"/>
              <a:cs typeface="Arial" charset="0"/>
            </a:endParaRP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D42C62C4-86D2-4E78-97BE-D9D8F90E8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PT">
              <a:latin typeface="Arial" charset="0"/>
              <a:cs typeface="Arial" charset="0"/>
            </a:endParaRPr>
          </a:p>
        </p:txBody>
      </p:sp>
      <p:sp>
        <p:nvSpPr>
          <p:cNvPr id="34822" name="Rectangle 10">
            <a:extLst>
              <a:ext uri="{FF2B5EF4-FFF2-40B4-BE49-F238E27FC236}">
                <a16:creationId xmlns:a16="http://schemas.microsoft.com/office/drawing/2014/main" id="{84BD7DDC-06DA-479F-B60A-7A8FE599D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357188"/>
            <a:ext cx="761365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PT" altLang="pt-PT" sz="2800" b="1">
                <a:solidFill>
                  <a:srgbClr val="C00000"/>
                </a:solidFill>
                <a:latin typeface="Arial" panose="020B0604020202020204" pitchFamily="34" charset="0"/>
              </a:rPr>
              <a:t>Indicadores de Competitividade</a:t>
            </a:r>
          </a:p>
        </p:txBody>
      </p:sp>
      <p:sp>
        <p:nvSpPr>
          <p:cNvPr id="34823" name="Slide Number Placeholder 1">
            <a:extLst>
              <a:ext uri="{FF2B5EF4-FFF2-40B4-BE49-F238E27FC236}">
                <a16:creationId xmlns:a16="http://schemas.microsoft.com/office/drawing/2014/main" id="{B17AABD9-20D3-40B4-9017-1BAE144C0CEB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ACA21B-38AF-464B-B029-A8A4FD33A7D9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4824" name="Marcador de Posição do Número do Diapositivo 1">
            <a:extLst>
              <a:ext uri="{FF2B5EF4-FFF2-40B4-BE49-F238E27FC236}">
                <a16:creationId xmlns:a16="http://schemas.microsoft.com/office/drawing/2014/main" id="{B205A627-86BB-4D9B-872D-0D6002FADA90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11101CC-47A5-4484-85E1-6C2E3BF7F0FE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>
            <a:extLst>
              <a:ext uri="{FF2B5EF4-FFF2-40B4-BE49-F238E27FC236}">
                <a16:creationId xmlns:a16="http://schemas.microsoft.com/office/drawing/2014/main" id="{8BEC5E61-04A5-40C2-9125-65C0E2D745D4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2A36B75-C863-448B-BCA7-A1BAB7A4EFC8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DC4A83B-2A5E-4A39-80AF-1E25DC3231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928688"/>
            <a:ext cx="7986713" cy="5286375"/>
          </a:xfrm>
        </p:spPr>
        <p:txBody>
          <a:bodyPr/>
          <a:lstStyle/>
          <a:p>
            <a:pPr marL="630238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PT" altLang="pt-PT" sz="2400" b="1"/>
              <a:t>Ao nível da Empresa (sobretudo), embora possam também ser aplicáveis no contexto de análises Setoriais, e sempre numa dupla perspectiva de estática comparada no último ano com o Setor e de evolução dinâmica: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Metodologia dos rácios (ver slides seguintes)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Quotas de mercado</a:t>
            </a:r>
          </a:p>
          <a:p>
            <a:pPr marL="1030288" lvl="1" indent="-355600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PT" altLang="pt-PT" sz="2000" b="1"/>
              <a:t>Etc.</a:t>
            </a:r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44F6A6C8-25E6-458E-BB9B-DBCFE8A17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PT">
              <a:latin typeface="Arial" charset="0"/>
              <a:cs typeface="Arial" charset="0"/>
            </a:endParaRP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94233521-F0EE-423C-B9D8-5C6E34CB4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PT">
              <a:latin typeface="Arial" charset="0"/>
              <a:cs typeface="Arial" charset="0"/>
            </a:endParaRPr>
          </a:p>
        </p:txBody>
      </p:sp>
      <p:sp>
        <p:nvSpPr>
          <p:cNvPr id="35846" name="Rectangle 10">
            <a:extLst>
              <a:ext uri="{FF2B5EF4-FFF2-40B4-BE49-F238E27FC236}">
                <a16:creationId xmlns:a16="http://schemas.microsoft.com/office/drawing/2014/main" id="{0BD185F7-6C02-4D1B-93F3-D1D0D69FF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357188"/>
            <a:ext cx="761365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PT" altLang="pt-PT" sz="2800" b="1">
                <a:solidFill>
                  <a:srgbClr val="C00000"/>
                </a:solidFill>
                <a:latin typeface="Arial" panose="020B0604020202020204" pitchFamily="34" charset="0"/>
              </a:rPr>
              <a:t>Indicadores de Competitividade</a:t>
            </a:r>
          </a:p>
        </p:txBody>
      </p:sp>
      <p:sp>
        <p:nvSpPr>
          <p:cNvPr id="35847" name="Slide Number Placeholder 1">
            <a:extLst>
              <a:ext uri="{FF2B5EF4-FFF2-40B4-BE49-F238E27FC236}">
                <a16:creationId xmlns:a16="http://schemas.microsoft.com/office/drawing/2014/main" id="{9BA2A84F-2B08-40D5-8B05-B2F1F749FA6F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E66EAC4-7808-4588-8ACF-6116B4B85EA0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5848" name="Marcador de Posição do Número do Diapositivo 1">
            <a:extLst>
              <a:ext uri="{FF2B5EF4-FFF2-40B4-BE49-F238E27FC236}">
                <a16:creationId xmlns:a16="http://schemas.microsoft.com/office/drawing/2014/main" id="{44EF637A-9CEF-4334-A5CD-37EA147F9E6E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CBC077A-CA2F-439B-89A1-1949841D540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>
            <a:extLst>
              <a:ext uri="{FF2B5EF4-FFF2-40B4-BE49-F238E27FC236}">
                <a16:creationId xmlns:a16="http://schemas.microsoft.com/office/drawing/2014/main" id="{CEC1DB95-1595-4A19-A156-6AE77BEC578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6088" y="1690688"/>
            <a:ext cx="8447087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PT" b="1" dirty="0">
                <a:solidFill>
                  <a:srgbClr val="990000"/>
                </a:solidFill>
                <a:latin typeface="+mn-lt"/>
                <a:cs typeface="Arial" charset="0"/>
              </a:rPr>
              <a:t>Tipos de Rácios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PT" sz="1200" b="1" dirty="0">
              <a:solidFill>
                <a:srgbClr val="990000"/>
              </a:solidFill>
              <a:latin typeface="+mn-lt"/>
              <a:cs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PT" b="1" dirty="0">
                <a:solidFill>
                  <a:srgbClr val="306276"/>
                </a:solidFill>
                <a:latin typeface="+mn-lt"/>
                <a:cs typeface="Arial" charset="0"/>
              </a:rPr>
              <a:t>Tipologia proposta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pt-PT" b="1" dirty="0">
              <a:solidFill>
                <a:srgbClr val="306276"/>
              </a:solidFill>
              <a:latin typeface="+mn-lt"/>
              <a:cs typeface="Arial" charset="0"/>
            </a:endParaRP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r>
              <a:rPr lang="pt-PT" b="1" dirty="0">
                <a:solidFill>
                  <a:srgbClr val="306276"/>
                </a:solidFill>
                <a:latin typeface="+mn-lt"/>
                <a:cs typeface="Arial" charset="0"/>
              </a:rPr>
              <a:t>Rácios de Produtividade:</a:t>
            </a:r>
            <a:r>
              <a:rPr lang="pt-PT" dirty="0">
                <a:solidFill>
                  <a:srgbClr val="306276"/>
                </a:solidFill>
                <a:latin typeface="+mn-lt"/>
                <a:cs typeface="Arial" charset="0"/>
              </a:rPr>
              <a:t> relacionados com a actividade da empresa</a:t>
            </a: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endParaRPr lang="pt-PT" dirty="0">
              <a:solidFill>
                <a:srgbClr val="306276"/>
              </a:solidFill>
              <a:latin typeface="+mn-lt"/>
              <a:cs typeface="Arial" charset="0"/>
            </a:endParaRP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endParaRPr lang="pt-PT" dirty="0">
              <a:solidFill>
                <a:srgbClr val="306276"/>
              </a:solidFill>
              <a:latin typeface="+mn-lt"/>
              <a:cs typeface="Arial" charset="0"/>
            </a:endParaRP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r>
              <a:rPr lang="pt-PT" b="1" dirty="0">
                <a:solidFill>
                  <a:srgbClr val="306276"/>
                </a:solidFill>
                <a:latin typeface="+mn-lt"/>
                <a:cs typeface="Arial" charset="0"/>
              </a:rPr>
              <a:t>Rácios de Funcionamento:</a:t>
            </a:r>
            <a:r>
              <a:rPr lang="pt-PT" dirty="0">
                <a:solidFill>
                  <a:srgbClr val="306276"/>
                </a:solidFill>
                <a:latin typeface="+mn-lt"/>
                <a:cs typeface="Arial" charset="0"/>
              </a:rPr>
              <a:t> relativos aos impactos no ciclo de exploração</a:t>
            </a: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endParaRPr lang="pt-PT" dirty="0">
              <a:solidFill>
                <a:srgbClr val="306276"/>
              </a:solidFill>
              <a:latin typeface="+mn-lt"/>
              <a:cs typeface="Arial" charset="0"/>
            </a:endParaRP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endParaRPr lang="pt-PT" dirty="0">
              <a:solidFill>
                <a:srgbClr val="306276"/>
              </a:solidFill>
              <a:latin typeface="+mn-lt"/>
              <a:cs typeface="Arial" charset="0"/>
            </a:endParaRP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r>
              <a:rPr lang="pt-PT" b="1" dirty="0">
                <a:solidFill>
                  <a:srgbClr val="306276"/>
                </a:solidFill>
                <a:latin typeface="+mn-lt"/>
                <a:cs typeface="Arial" charset="0"/>
              </a:rPr>
              <a:t>Rácios de Financiamento: </a:t>
            </a:r>
            <a:r>
              <a:rPr lang="pt-PT" dirty="0">
                <a:solidFill>
                  <a:srgbClr val="306276"/>
                </a:solidFill>
                <a:latin typeface="+mn-lt"/>
                <a:cs typeface="Arial" charset="0"/>
              </a:rPr>
              <a:t>Relacionados com aspectos financeiros</a:t>
            </a: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endParaRPr lang="pt-PT" dirty="0">
              <a:solidFill>
                <a:srgbClr val="306276"/>
              </a:solidFill>
              <a:latin typeface="+mn-lt"/>
              <a:cs typeface="Arial" charset="0"/>
            </a:endParaRP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endParaRPr lang="pt-PT" dirty="0">
              <a:solidFill>
                <a:srgbClr val="306276"/>
              </a:solidFill>
              <a:latin typeface="+mn-lt"/>
              <a:cs typeface="Arial" charset="0"/>
            </a:endParaRPr>
          </a:p>
          <a:p>
            <a:pPr lvl="1">
              <a:buClr>
                <a:srgbClr val="990000"/>
              </a:buClr>
              <a:buFont typeface="Wingdings 3" pitchFamily="18" charset="2"/>
              <a:buChar char="}"/>
              <a:defRPr/>
            </a:pPr>
            <a:r>
              <a:rPr lang="pt-PT" b="1" dirty="0">
                <a:solidFill>
                  <a:srgbClr val="306276"/>
                </a:solidFill>
                <a:latin typeface="+mn-lt"/>
                <a:cs typeface="Arial" charset="0"/>
              </a:rPr>
              <a:t>Rácios de Rendibilidade: </a:t>
            </a:r>
            <a:r>
              <a:rPr lang="pt-PT" dirty="0">
                <a:solidFill>
                  <a:srgbClr val="306276"/>
                </a:solidFill>
                <a:latin typeface="+mn-lt"/>
                <a:cs typeface="Arial" charset="0"/>
              </a:rPr>
              <a:t>relativos ao desempenho económico</a:t>
            </a:r>
            <a:endParaRPr lang="en-GB" b="1" dirty="0">
              <a:solidFill>
                <a:srgbClr val="306276"/>
              </a:solidFill>
              <a:latin typeface="+mn-lt"/>
              <a:cs typeface="Arial" charset="0"/>
            </a:endParaRPr>
          </a:p>
        </p:txBody>
      </p:sp>
      <p:sp>
        <p:nvSpPr>
          <p:cNvPr id="36867" name="Rectângulo 5">
            <a:extLst>
              <a:ext uri="{FF2B5EF4-FFF2-40B4-BE49-F238E27FC236}">
                <a16:creationId xmlns:a16="http://schemas.microsoft.com/office/drawing/2014/main" id="{E621BD49-DA97-4CD8-939D-6AD7A81C9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2200"/>
            <a:ext cx="9144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2800" b="1">
                <a:solidFill>
                  <a:srgbClr val="A50021"/>
                </a:solidFill>
                <a:latin typeface="Times New Roman" panose="02020603050405020304" pitchFamily="18" charset="0"/>
              </a:rPr>
              <a:t>Análise Económico-Financeira: metodologia dos rácios</a:t>
            </a:r>
          </a:p>
        </p:txBody>
      </p:sp>
      <p:sp>
        <p:nvSpPr>
          <p:cNvPr id="36868" name="Slide Number Placeholder 4">
            <a:extLst>
              <a:ext uri="{FF2B5EF4-FFF2-40B4-BE49-F238E27FC236}">
                <a16:creationId xmlns:a16="http://schemas.microsoft.com/office/drawing/2014/main" id="{02893ECF-189A-46F3-BB50-6E1263F6E48A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FD157FF-4D29-4CAE-AFD2-EAFBC7E74489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6869" name="Slide Number Placeholder 1">
            <a:extLst>
              <a:ext uri="{FF2B5EF4-FFF2-40B4-BE49-F238E27FC236}">
                <a16:creationId xmlns:a16="http://schemas.microsoft.com/office/drawing/2014/main" id="{5EC323B2-9533-4AB7-9C7E-CB9EDB71D58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3A48D42-9E31-41D4-8A2B-0787063995D9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6870" name="Marcador de Posição do Número do Diapositivo 1">
            <a:extLst>
              <a:ext uri="{FF2B5EF4-FFF2-40B4-BE49-F238E27FC236}">
                <a16:creationId xmlns:a16="http://schemas.microsoft.com/office/drawing/2014/main" id="{FB3049F0-5279-4770-87D8-50CFCFDF97C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1875938-D0E9-4202-9871-35BFAFD6CA7F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36671336-C9AD-442A-9016-418C744B48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6088" y="1423988"/>
            <a:ext cx="844708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PT" altLang="pt-PT" sz="1800" b="1">
                <a:solidFill>
                  <a:srgbClr val="990000"/>
                </a:solidFill>
                <a:latin typeface="Eterna"/>
              </a:rPr>
              <a:t>Rácios de Produtividade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AD666841-ACCA-422B-AE5D-3C7599722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808538"/>
            <a:ext cx="5616575" cy="1212850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37892" name="Rectangle 5">
            <a:extLst>
              <a:ext uri="{FF2B5EF4-FFF2-40B4-BE49-F238E27FC236}">
                <a16:creationId xmlns:a16="http://schemas.microsoft.com/office/drawing/2014/main" id="{026D0934-408D-4A2B-A493-F96882C64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284538"/>
            <a:ext cx="5616575" cy="1212850"/>
          </a:xfrm>
          <a:prstGeom prst="rect">
            <a:avLst/>
          </a:prstGeom>
          <a:solidFill>
            <a:srgbClr val="D2B684"/>
          </a:solidFill>
          <a:ln w="50800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37893" name="Rectangle 6">
            <a:extLst>
              <a:ext uri="{FF2B5EF4-FFF2-40B4-BE49-F238E27FC236}">
                <a16:creationId xmlns:a16="http://schemas.microsoft.com/office/drawing/2014/main" id="{A1B5D009-B43B-4E27-9B02-A6839BD2D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1916113"/>
            <a:ext cx="5595938" cy="1128712"/>
          </a:xfrm>
          <a:prstGeom prst="rect">
            <a:avLst/>
          </a:prstGeom>
          <a:solidFill>
            <a:srgbClr val="D2B684"/>
          </a:solidFill>
          <a:ln w="50800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37894" name="Rectangle 7">
            <a:extLst>
              <a:ext uri="{FF2B5EF4-FFF2-40B4-BE49-F238E27FC236}">
                <a16:creationId xmlns:a16="http://schemas.microsoft.com/office/drawing/2014/main" id="{02EF7AC1-75DA-44BD-A07D-11DB980C2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084763"/>
            <a:ext cx="17478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Produtividade</a:t>
            </a:r>
            <a:br>
              <a:rPr lang="en-US" altLang="pt-PT" sz="2000" b="1">
                <a:latin typeface="Eterna"/>
              </a:rPr>
            </a:br>
            <a:r>
              <a:rPr lang="en-US" altLang="pt-PT" sz="2000" b="1">
                <a:latin typeface="Eterna"/>
              </a:rPr>
              <a:t>Global</a:t>
            </a:r>
          </a:p>
        </p:txBody>
      </p:sp>
      <p:sp>
        <p:nvSpPr>
          <p:cNvPr id="37895" name="Rectangle 8">
            <a:extLst>
              <a:ext uri="{FF2B5EF4-FFF2-40B4-BE49-F238E27FC236}">
                <a16:creationId xmlns:a16="http://schemas.microsoft.com/office/drawing/2014/main" id="{A9D030F3-A0E2-42A5-AB2C-F0889F7A9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5059363"/>
            <a:ext cx="12414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Produção</a:t>
            </a:r>
          </a:p>
        </p:txBody>
      </p:sp>
      <p:sp>
        <p:nvSpPr>
          <p:cNvPr id="37896" name="Rectangle 9">
            <a:extLst>
              <a:ext uri="{FF2B5EF4-FFF2-40B4-BE49-F238E27FC236}">
                <a16:creationId xmlns:a16="http://schemas.microsoft.com/office/drawing/2014/main" id="{92CA4585-3AE8-40CD-A886-D22E4DE78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5440363"/>
            <a:ext cx="13636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Consumos</a:t>
            </a:r>
          </a:p>
        </p:txBody>
      </p:sp>
      <p:sp>
        <p:nvSpPr>
          <p:cNvPr id="37897" name="Rectangle 10">
            <a:extLst>
              <a:ext uri="{FF2B5EF4-FFF2-40B4-BE49-F238E27FC236}">
                <a16:creationId xmlns:a16="http://schemas.microsoft.com/office/drawing/2014/main" id="{EFEE7B77-258A-43ED-8A54-866033C3E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500438"/>
            <a:ext cx="17478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Produtividade</a:t>
            </a:r>
            <a:br>
              <a:rPr lang="en-US" altLang="pt-PT" sz="2000" b="1">
                <a:latin typeface="Eterna"/>
              </a:rPr>
            </a:br>
            <a:r>
              <a:rPr lang="en-US" altLang="pt-PT" sz="2000" b="1">
                <a:latin typeface="Eterna"/>
              </a:rPr>
              <a:t>Aparente do</a:t>
            </a:r>
            <a:br>
              <a:rPr lang="en-US" altLang="pt-PT" sz="2000" b="1">
                <a:latin typeface="Eterna"/>
              </a:rPr>
            </a:br>
            <a:r>
              <a:rPr lang="en-US" altLang="pt-PT" sz="2000" b="1">
                <a:latin typeface="Eterna"/>
              </a:rPr>
              <a:t> Capital</a:t>
            </a:r>
          </a:p>
        </p:txBody>
      </p:sp>
      <p:sp>
        <p:nvSpPr>
          <p:cNvPr id="37898" name="Rectangle 11">
            <a:extLst>
              <a:ext uri="{FF2B5EF4-FFF2-40B4-BE49-F238E27FC236}">
                <a16:creationId xmlns:a16="http://schemas.microsoft.com/office/drawing/2014/main" id="{43742EBD-BC2A-41C1-BC2B-91200A626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719513"/>
            <a:ext cx="39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=</a:t>
            </a:r>
          </a:p>
        </p:txBody>
      </p:sp>
      <p:sp>
        <p:nvSpPr>
          <p:cNvPr id="37899" name="Rectangle 12">
            <a:extLst>
              <a:ext uri="{FF2B5EF4-FFF2-40B4-BE49-F238E27FC236}">
                <a16:creationId xmlns:a16="http://schemas.microsoft.com/office/drawing/2014/main" id="{17A36D94-5714-4016-901D-F6D6ED36D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938" y="3567113"/>
            <a:ext cx="6397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VAB</a:t>
            </a:r>
          </a:p>
        </p:txBody>
      </p:sp>
      <p:sp>
        <p:nvSpPr>
          <p:cNvPr id="37900" name="Rectangle 13">
            <a:extLst>
              <a:ext uri="{FF2B5EF4-FFF2-40B4-BE49-F238E27FC236}">
                <a16:creationId xmlns:a16="http://schemas.microsoft.com/office/drawing/2014/main" id="{C6627A13-B779-4471-8892-CDC89064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025900"/>
            <a:ext cx="1778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Activo Líquido</a:t>
            </a:r>
          </a:p>
        </p:txBody>
      </p:sp>
      <p:sp>
        <p:nvSpPr>
          <p:cNvPr id="37901" name="Rectangle 14">
            <a:extLst>
              <a:ext uri="{FF2B5EF4-FFF2-40B4-BE49-F238E27FC236}">
                <a16:creationId xmlns:a16="http://schemas.microsoft.com/office/drawing/2014/main" id="{69276E35-68C1-4CD7-A4AB-4999798F2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13" y="2133600"/>
            <a:ext cx="193198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Grau de Transf.</a:t>
            </a:r>
            <a:br>
              <a:rPr lang="en-US" altLang="pt-PT" sz="2000" b="1">
                <a:latin typeface="Eterna"/>
              </a:rPr>
            </a:br>
            <a:r>
              <a:rPr lang="en-US" altLang="pt-PT" sz="2000" b="1">
                <a:latin typeface="Eterna"/>
              </a:rPr>
              <a:t>Industrial</a:t>
            </a:r>
          </a:p>
        </p:txBody>
      </p:sp>
      <p:sp>
        <p:nvSpPr>
          <p:cNvPr id="37902" name="Rectangle 15">
            <a:extLst>
              <a:ext uri="{FF2B5EF4-FFF2-40B4-BE49-F238E27FC236}">
                <a16:creationId xmlns:a16="http://schemas.microsoft.com/office/drawing/2014/main" id="{313FAB63-CD7E-45C6-A146-F3D56DDCE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2149475"/>
            <a:ext cx="6397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VAB</a:t>
            </a:r>
          </a:p>
        </p:txBody>
      </p:sp>
      <p:sp>
        <p:nvSpPr>
          <p:cNvPr id="37903" name="Rectangle 16">
            <a:extLst>
              <a:ext uri="{FF2B5EF4-FFF2-40B4-BE49-F238E27FC236}">
                <a16:creationId xmlns:a16="http://schemas.microsoft.com/office/drawing/2014/main" id="{2127288C-5E4A-4678-9968-1F1CD8044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2601913"/>
            <a:ext cx="6286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VBP</a:t>
            </a:r>
          </a:p>
        </p:txBody>
      </p:sp>
      <p:sp>
        <p:nvSpPr>
          <p:cNvPr id="37904" name="Line 17">
            <a:extLst>
              <a:ext uri="{FF2B5EF4-FFF2-40B4-BE49-F238E27FC236}">
                <a16:creationId xmlns:a16="http://schemas.microsoft.com/office/drawing/2014/main" id="{73A347DE-21EA-424D-84AD-0933B5931515}"/>
              </a:ext>
            </a:extLst>
          </p:cNvPr>
          <p:cNvSpPr>
            <a:spLocks noChangeShapeType="1"/>
          </p:cNvSpPr>
          <p:nvPr/>
        </p:nvSpPr>
        <p:spPr bwMode="gray">
          <a:xfrm>
            <a:off x="3714750" y="39243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37905" name="Line 18">
            <a:extLst>
              <a:ext uri="{FF2B5EF4-FFF2-40B4-BE49-F238E27FC236}">
                <a16:creationId xmlns:a16="http://schemas.microsoft.com/office/drawing/2014/main" id="{2CF32286-102F-41D1-B425-45880DDD9C38}"/>
              </a:ext>
            </a:extLst>
          </p:cNvPr>
          <p:cNvSpPr>
            <a:spLocks noChangeShapeType="1"/>
          </p:cNvSpPr>
          <p:nvPr/>
        </p:nvSpPr>
        <p:spPr bwMode="gray">
          <a:xfrm>
            <a:off x="4281488" y="250031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37906" name="Line 19">
            <a:extLst>
              <a:ext uri="{FF2B5EF4-FFF2-40B4-BE49-F238E27FC236}">
                <a16:creationId xmlns:a16="http://schemas.microsoft.com/office/drawing/2014/main" id="{780DF038-2C9A-40DD-8A1F-FBEE270D5611}"/>
              </a:ext>
            </a:extLst>
          </p:cNvPr>
          <p:cNvSpPr>
            <a:spLocks noChangeShapeType="1"/>
          </p:cNvSpPr>
          <p:nvPr/>
        </p:nvSpPr>
        <p:spPr bwMode="gray">
          <a:xfrm>
            <a:off x="3643313" y="5473700"/>
            <a:ext cx="156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37907" name="Rectangle 20">
            <a:extLst>
              <a:ext uri="{FF2B5EF4-FFF2-40B4-BE49-F238E27FC236}">
                <a16:creationId xmlns:a16="http://schemas.microsoft.com/office/drawing/2014/main" id="{913BB489-C56C-4FF5-B3DE-1864AA41D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267325"/>
            <a:ext cx="39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=</a:t>
            </a:r>
          </a:p>
        </p:txBody>
      </p:sp>
      <p:sp>
        <p:nvSpPr>
          <p:cNvPr id="37908" name="Rectangle 21">
            <a:extLst>
              <a:ext uri="{FF2B5EF4-FFF2-40B4-BE49-F238E27FC236}">
                <a16:creationId xmlns:a16="http://schemas.microsoft.com/office/drawing/2014/main" id="{EA1FDACE-2330-431C-8D68-79FB02A3C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138" y="2387600"/>
            <a:ext cx="3921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=</a:t>
            </a:r>
          </a:p>
        </p:txBody>
      </p:sp>
      <p:sp>
        <p:nvSpPr>
          <p:cNvPr id="37909" name="Rectângulo 23">
            <a:extLst>
              <a:ext uri="{FF2B5EF4-FFF2-40B4-BE49-F238E27FC236}">
                <a16:creationId xmlns:a16="http://schemas.microsoft.com/office/drawing/2014/main" id="{F352B07E-FE88-4C1B-A413-AE08294F4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"/>
            <a:ext cx="9144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2800" b="1">
                <a:solidFill>
                  <a:srgbClr val="A50021"/>
                </a:solidFill>
                <a:latin typeface="Times New Roman" panose="02020603050405020304" pitchFamily="18" charset="0"/>
              </a:rPr>
              <a:t>Análise Económico-Financeira: metodologia dos rácios</a:t>
            </a:r>
          </a:p>
        </p:txBody>
      </p:sp>
      <p:sp>
        <p:nvSpPr>
          <p:cNvPr id="37910" name="Slide Number Placeholder 4">
            <a:extLst>
              <a:ext uri="{FF2B5EF4-FFF2-40B4-BE49-F238E27FC236}">
                <a16:creationId xmlns:a16="http://schemas.microsoft.com/office/drawing/2014/main" id="{C2A99952-11CF-4B9D-B629-D725C0E5DE59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16C5535-EB32-4E9E-96F0-D4FDC27A35A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7911" name="Slide Number Placeholder 1">
            <a:extLst>
              <a:ext uri="{FF2B5EF4-FFF2-40B4-BE49-F238E27FC236}">
                <a16:creationId xmlns:a16="http://schemas.microsoft.com/office/drawing/2014/main" id="{6A52FD9E-0A39-4396-B0A7-3023414B8607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1EE4744-A9A7-4424-B206-F042DE41969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7912" name="Marcador de Posição do Número do Diapositivo 1">
            <a:extLst>
              <a:ext uri="{FF2B5EF4-FFF2-40B4-BE49-F238E27FC236}">
                <a16:creationId xmlns:a16="http://schemas.microsoft.com/office/drawing/2014/main" id="{C91C2CC2-A9CE-4E99-B3BB-5A035666433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54A1846-301B-41FB-9C65-1263C804C89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6F5F6CCB-F5B3-48C4-BE4B-5807159FEC9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6088" y="1423988"/>
            <a:ext cx="844708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PT" altLang="pt-PT" sz="1800" b="1">
                <a:solidFill>
                  <a:srgbClr val="990000"/>
                </a:solidFill>
                <a:latin typeface="Eterna"/>
              </a:rPr>
              <a:t>Rácios de Funcionamento</a:t>
            </a:r>
          </a:p>
        </p:txBody>
      </p:sp>
      <p:sp>
        <p:nvSpPr>
          <p:cNvPr id="38915" name="Rectangle 20">
            <a:extLst>
              <a:ext uri="{FF2B5EF4-FFF2-40B4-BE49-F238E27FC236}">
                <a16:creationId xmlns:a16="http://schemas.microsoft.com/office/drawing/2014/main" id="{4F969D1B-7577-46B8-8587-BEACA85FA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89138"/>
            <a:ext cx="5903913" cy="1058862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38916" name="Rectangle 21">
            <a:extLst>
              <a:ext uri="{FF2B5EF4-FFF2-40B4-BE49-F238E27FC236}">
                <a16:creationId xmlns:a16="http://schemas.microsoft.com/office/drawing/2014/main" id="{03BA19E7-205D-4A9C-B963-96046CFE4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174875"/>
            <a:ext cx="24733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Rotação do Activo =</a:t>
            </a:r>
          </a:p>
        </p:txBody>
      </p:sp>
      <p:sp>
        <p:nvSpPr>
          <p:cNvPr id="38917" name="Rectangle 22">
            <a:extLst>
              <a:ext uri="{FF2B5EF4-FFF2-40B4-BE49-F238E27FC236}">
                <a16:creationId xmlns:a16="http://schemas.microsoft.com/office/drawing/2014/main" id="{A6E93ACE-C0F1-4DC7-8E14-B18EBAAA6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75" y="2090738"/>
            <a:ext cx="9112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1800" b="1">
                <a:latin typeface="Eterna"/>
              </a:rPr>
              <a:t>Vendas</a:t>
            </a:r>
          </a:p>
        </p:txBody>
      </p:sp>
      <p:sp>
        <p:nvSpPr>
          <p:cNvPr id="38918" name="Rectangle 23">
            <a:extLst>
              <a:ext uri="{FF2B5EF4-FFF2-40B4-BE49-F238E27FC236}">
                <a16:creationId xmlns:a16="http://schemas.microsoft.com/office/drawing/2014/main" id="{C9B9E9E5-361E-4860-80CD-94C9AE501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2438400"/>
            <a:ext cx="22717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1800" b="1">
                <a:latin typeface="Eterna"/>
              </a:rPr>
              <a:t>Activo líquido médio</a:t>
            </a:r>
          </a:p>
        </p:txBody>
      </p:sp>
      <p:sp>
        <p:nvSpPr>
          <p:cNvPr id="38919" name="Rectangle 24">
            <a:extLst>
              <a:ext uri="{FF2B5EF4-FFF2-40B4-BE49-F238E27FC236}">
                <a16:creationId xmlns:a16="http://schemas.microsoft.com/office/drawing/2014/main" id="{B58CA54F-20A1-4A0E-BD1D-1645C1B17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213100"/>
            <a:ext cx="5903913" cy="1071563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38920" name="Rectangle 25">
            <a:extLst>
              <a:ext uri="{FF2B5EF4-FFF2-40B4-BE49-F238E27FC236}">
                <a16:creationId xmlns:a16="http://schemas.microsoft.com/office/drawing/2014/main" id="{E501EF12-F00D-43EA-B9C0-11D8D94C9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3402013"/>
            <a:ext cx="153193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Rotação das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Existências</a:t>
            </a:r>
          </a:p>
        </p:txBody>
      </p:sp>
      <p:sp>
        <p:nvSpPr>
          <p:cNvPr id="38921" name="Rectangle 26">
            <a:extLst>
              <a:ext uri="{FF2B5EF4-FFF2-40B4-BE49-F238E27FC236}">
                <a16:creationId xmlns:a16="http://schemas.microsoft.com/office/drawing/2014/main" id="{3BF179BC-8FFE-4685-B560-9707CC163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038" y="3500438"/>
            <a:ext cx="9937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Vendas</a:t>
            </a:r>
          </a:p>
        </p:txBody>
      </p:sp>
      <p:sp>
        <p:nvSpPr>
          <p:cNvPr id="38922" name="Rectangle 27">
            <a:extLst>
              <a:ext uri="{FF2B5EF4-FFF2-40B4-BE49-F238E27FC236}">
                <a16:creationId xmlns:a16="http://schemas.microsoft.com/office/drawing/2014/main" id="{D00A23AE-2D71-4704-BA38-0DD83E67D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817938"/>
            <a:ext cx="22717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Existências médias</a:t>
            </a:r>
          </a:p>
        </p:txBody>
      </p:sp>
      <p:sp>
        <p:nvSpPr>
          <p:cNvPr id="38923" name="Line 28">
            <a:extLst>
              <a:ext uri="{FF2B5EF4-FFF2-40B4-BE49-F238E27FC236}">
                <a16:creationId xmlns:a16="http://schemas.microsoft.com/office/drawing/2014/main" id="{69E81B0C-1083-4C43-AB45-5B8B0AC6611E}"/>
              </a:ext>
            </a:extLst>
          </p:cNvPr>
          <p:cNvSpPr>
            <a:spLocks noChangeShapeType="1"/>
          </p:cNvSpPr>
          <p:nvPr/>
        </p:nvSpPr>
        <p:spPr bwMode="gray">
          <a:xfrm>
            <a:off x="3848100" y="38179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38924" name="Text Box 29">
            <a:extLst>
              <a:ext uri="{FF2B5EF4-FFF2-40B4-BE49-F238E27FC236}">
                <a16:creationId xmlns:a16="http://schemas.microsoft.com/office/drawing/2014/main" id="{B262BDF5-C809-4A49-BE79-04C8757150C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308350" y="3584575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pt-PT" sz="2000">
                <a:latin typeface="Eterna"/>
              </a:rPr>
              <a:t>=</a:t>
            </a:r>
          </a:p>
        </p:txBody>
      </p:sp>
      <p:sp>
        <p:nvSpPr>
          <p:cNvPr id="38925" name="Line 30">
            <a:extLst>
              <a:ext uri="{FF2B5EF4-FFF2-40B4-BE49-F238E27FC236}">
                <a16:creationId xmlns:a16="http://schemas.microsoft.com/office/drawing/2014/main" id="{94ECEDBB-8972-417A-B678-BE3BEFD99C53}"/>
              </a:ext>
            </a:extLst>
          </p:cNvPr>
          <p:cNvSpPr>
            <a:spLocks noChangeShapeType="1"/>
          </p:cNvSpPr>
          <p:nvPr/>
        </p:nvSpPr>
        <p:spPr bwMode="gray">
          <a:xfrm>
            <a:off x="4457700" y="24257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38926" name="Rectangle 31">
            <a:extLst>
              <a:ext uri="{FF2B5EF4-FFF2-40B4-BE49-F238E27FC236}">
                <a16:creationId xmlns:a16="http://schemas.microsoft.com/office/drawing/2014/main" id="{0A180BC2-CE63-4609-B7CE-598984066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443413"/>
            <a:ext cx="5903913" cy="1058862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38927" name="Rectangle 32">
            <a:extLst>
              <a:ext uri="{FF2B5EF4-FFF2-40B4-BE49-F238E27FC236}">
                <a16:creationId xmlns:a16="http://schemas.microsoft.com/office/drawing/2014/main" id="{6ACF994B-F2D9-4763-AEDE-8A6066A0E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667375"/>
            <a:ext cx="5903913" cy="1071563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38928" name="Rectangle 33">
            <a:extLst>
              <a:ext uri="{FF2B5EF4-FFF2-40B4-BE49-F238E27FC236}">
                <a16:creationId xmlns:a16="http://schemas.microsoft.com/office/drawing/2014/main" id="{BAF632F8-C414-4A8A-9E12-36DEAE2DF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5738813"/>
            <a:ext cx="24384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Prazo Médio 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Pagamentos  =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pt-PT" sz="2000" b="1">
              <a:latin typeface="Eterna"/>
            </a:endParaRPr>
          </a:p>
        </p:txBody>
      </p:sp>
      <p:sp>
        <p:nvSpPr>
          <p:cNvPr id="38929" name="Rectangle 34">
            <a:extLst>
              <a:ext uri="{FF2B5EF4-FFF2-40B4-BE49-F238E27FC236}">
                <a16:creationId xmlns:a16="http://schemas.microsoft.com/office/drawing/2014/main" id="{CB70FC54-18D0-467E-86EB-85F02868B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113" y="5964238"/>
            <a:ext cx="28241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Sd Médio Fornecedores</a:t>
            </a:r>
          </a:p>
        </p:txBody>
      </p:sp>
      <p:sp>
        <p:nvSpPr>
          <p:cNvPr id="38930" name="Rectangle 35">
            <a:extLst>
              <a:ext uri="{FF2B5EF4-FFF2-40B4-BE49-F238E27FC236}">
                <a16:creationId xmlns:a16="http://schemas.microsoft.com/office/drawing/2014/main" id="{D169D858-7141-4DB6-802B-916ADE193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6281738"/>
            <a:ext cx="2619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Compras x (1 + IVAc)</a:t>
            </a:r>
          </a:p>
        </p:txBody>
      </p:sp>
      <p:sp>
        <p:nvSpPr>
          <p:cNvPr id="38931" name="Line 36">
            <a:extLst>
              <a:ext uri="{FF2B5EF4-FFF2-40B4-BE49-F238E27FC236}">
                <a16:creationId xmlns:a16="http://schemas.microsoft.com/office/drawing/2014/main" id="{FEEC6504-3734-48AF-A542-CDD7E021D0DC}"/>
              </a:ext>
            </a:extLst>
          </p:cNvPr>
          <p:cNvSpPr>
            <a:spLocks noChangeShapeType="1"/>
          </p:cNvSpPr>
          <p:nvPr/>
        </p:nvSpPr>
        <p:spPr bwMode="gray">
          <a:xfrm>
            <a:off x="2900363" y="6278563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38932" name="Text Box 37">
            <a:extLst>
              <a:ext uri="{FF2B5EF4-FFF2-40B4-BE49-F238E27FC236}">
                <a16:creationId xmlns:a16="http://schemas.microsoft.com/office/drawing/2014/main" id="{D5C03B7B-E6F1-4197-91E5-1623D01CA7E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356350" y="6081713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pt-PT" sz="2000">
                <a:latin typeface="Eterna"/>
              </a:rPr>
              <a:t>x365</a:t>
            </a:r>
          </a:p>
        </p:txBody>
      </p:sp>
      <p:sp>
        <p:nvSpPr>
          <p:cNvPr id="38933" name="Rectangle 38">
            <a:extLst>
              <a:ext uri="{FF2B5EF4-FFF2-40B4-BE49-F238E27FC236}">
                <a16:creationId xmlns:a16="http://schemas.microsoft.com/office/drawing/2014/main" id="{A96FB4D8-F5AA-4C1C-97B6-0CEA9E522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4443413"/>
            <a:ext cx="31559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Prazo Médio 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Recebimentos  =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pt-PT" sz="2000" b="1">
              <a:latin typeface="Eterna"/>
            </a:endParaRPr>
          </a:p>
        </p:txBody>
      </p:sp>
      <p:sp>
        <p:nvSpPr>
          <p:cNvPr id="38934" name="Rectangle 39">
            <a:extLst>
              <a:ext uri="{FF2B5EF4-FFF2-40B4-BE49-F238E27FC236}">
                <a16:creationId xmlns:a16="http://schemas.microsoft.com/office/drawing/2014/main" id="{1818AD79-F898-4CC1-AA07-29B53C628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4443413"/>
            <a:ext cx="22177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Sd Médio Clientes</a:t>
            </a:r>
          </a:p>
        </p:txBody>
      </p:sp>
      <p:sp>
        <p:nvSpPr>
          <p:cNvPr id="38935" name="Rectangle 40">
            <a:extLst>
              <a:ext uri="{FF2B5EF4-FFF2-40B4-BE49-F238E27FC236}">
                <a16:creationId xmlns:a16="http://schemas.microsoft.com/office/drawing/2014/main" id="{A8B2E83F-151B-4874-9865-6F305154A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4824413"/>
            <a:ext cx="25288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Vendas e Prestação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Serviços x (1 + IVAv)</a:t>
            </a:r>
          </a:p>
        </p:txBody>
      </p:sp>
      <p:sp>
        <p:nvSpPr>
          <p:cNvPr id="38936" name="Line 41">
            <a:extLst>
              <a:ext uri="{FF2B5EF4-FFF2-40B4-BE49-F238E27FC236}">
                <a16:creationId xmlns:a16="http://schemas.microsoft.com/office/drawing/2014/main" id="{F0B265C8-D432-4BDD-8A5C-940814F03A90}"/>
              </a:ext>
            </a:extLst>
          </p:cNvPr>
          <p:cNvSpPr>
            <a:spLocks noChangeShapeType="1"/>
          </p:cNvSpPr>
          <p:nvPr/>
        </p:nvSpPr>
        <p:spPr bwMode="gray">
          <a:xfrm>
            <a:off x="2952750" y="4824413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38937" name="Text Box 42">
            <a:extLst>
              <a:ext uri="{FF2B5EF4-FFF2-40B4-BE49-F238E27FC236}">
                <a16:creationId xmlns:a16="http://schemas.microsoft.com/office/drawing/2014/main" id="{C0904832-1CB1-4245-9644-655D6EF3DD8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411913" y="4584700"/>
            <a:ext cx="722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pt-PT" sz="2000">
                <a:latin typeface="Eterna"/>
              </a:rPr>
              <a:t>x365</a:t>
            </a:r>
          </a:p>
        </p:txBody>
      </p:sp>
      <p:sp>
        <p:nvSpPr>
          <p:cNvPr id="38938" name="Rectângulo 28">
            <a:extLst>
              <a:ext uri="{FF2B5EF4-FFF2-40B4-BE49-F238E27FC236}">
                <a16:creationId xmlns:a16="http://schemas.microsoft.com/office/drawing/2014/main" id="{643A48C4-E40C-4C93-B350-51EB6EC1A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"/>
            <a:ext cx="9144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2800" b="1">
                <a:solidFill>
                  <a:srgbClr val="A50021"/>
                </a:solidFill>
                <a:latin typeface="Times New Roman" panose="02020603050405020304" pitchFamily="18" charset="0"/>
              </a:rPr>
              <a:t>Análise Económico-Financeira: metodologia dos rácios</a:t>
            </a:r>
          </a:p>
        </p:txBody>
      </p:sp>
      <p:sp>
        <p:nvSpPr>
          <p:cNvPr id="38939" name="Slide Number Placeholder 4">
            <a:extLst>
              <a:ext uri="{FF2B5EF4-FFF2-40B4-BE49-F238E27FC236}">
                <a16:creationId xmlns:a16="http://schemas.microsoft.com/office/drawing/2014/main" id="{DB1B55F3-B167-4292-8018-7F943EF12454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915CA12-C2BF-45DE-AB2B-A81B5C65D024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8940" name="Slide Number Placeholder 1">
            <a:extLst>
              <a:ext uri="{FF2B5EF4-FFF2-40B4-BE49-F238E27FC236}">
                <a16:creationId xmlns:a16="http://schemas.microsoft.com/office/drawing/2014/main" id="{94C5C209-F0F6-4A46-A938-888E723B5AF3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C9BDED6-CFE6-4221-A46B-9B1D5BF94F50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8941" name="Marcador de Posição do Número do Diapositivo 1">
            <a:extLst>
              <a:ext uri="{FF2B5EF4-FFF2-40B4-BE49-F238E27FC236}">
                <a16:creationId xmlns:a16="http://schemas.microsoft.com/office/drawing/2014/main" id="{77DE0E14-2552-4169-B91E-63B25C685E39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29F880A-7EF3-4FE5-BEA8-AE12200D4DB2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A6DE3557-135D-4D76-BBC6-90B0946ED6E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6088" y="1423988"/>
            <a:ext cx="844708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PT" altLang="pt-PT" sz="1800" b="1">
                <a:solidFill>
                  <a:srgbClr val="990000"/>
                </a:solidFill>
                <a:latin typeface="Eterna"/>
              </a:rPr>
              <a:t>Rácios de Funcionamento</a:t>
            </a:r>
          </a:p>
        </p:txBody>
      </p:sp>
      <p:sp>
        <p:nvSpPr>
          <p:cNvPr id="39939" name="Rectangle 4">
            <a:extLst>
              <a:ext uri="{FF2B5EF4-FFF2-40B4-BE49-F238E27FC236}">
                <a16:creationId xmlns:a16="http://schemas.microsoft.com/office/drawing/2014/main" id="{EE3928A5-5AC1-4603-9270-395DEFD33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989138"/>
            <a:ext cx="5903912" cy="1058862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39940" name="Rectangle 5">
            <a:extLst>
              <a:ext uri="{FF2B5EF4-FFF2-40B4-BE49-F238E27FC236}">
                <a16:creationId xmlns:a16="http://schemas.microsoft.com/office/drawing/2014/main" id="{34563CA0-095A-4ED8-BFC2-82E82571A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2174875"/>
            <a:ext cx="24812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Cobertura Imobil. Capitais Próprios =</a:t>
            </a:r>
          </a:p>
        </p:txBody>
      </p:sp>
      <p:sp>
        <p:nvSpPr>
          <p:cNvPr id="39941" name="Rectangle 6">
            <a:extLst>
              <a:ext uri="{FF2B5EF4-FFF2-40B4-BE49-F238E27FC236}">
                <a16:creationId xmlns:a16="http://schemas.microsoft.com/office/drawing/2014/main" id="{C5114D78-BD08-4BFC-B237-BA31DB147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2141538"/>
            <a:ext cx="1909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1800" b="1">
                <a:latin typeface="Eterna"/>
              </a:rPr>
              <a:t>Capitais Próprios</a:t>
            </a:r>
          </a:p>
        </p:txBody>
      </p:sp>
      <p:sp>
        <p:nvSpPr>
          <p:cNvPr id="39942" name="Rectangle 7">
            <a:extLst>
              <a:ext uri="{FF2B5EF4-FFF2-40B4-BE49-F238E27FC236}">
                <a16:creationId xmlns:a16="http://schemas.microsoft.com/office/drawing/2014/main" id="{EBC764E0-4F69-47DE-A37A-D1AA22804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13" y="2489200"/>
            <a:ext cx="2200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1800" b="1">
                <a:latin typeface="Eterna"/>
              </a:rPr>
              <a:t>Imobilizado Líquido</a:t>
            </a:r>
          </a:p>
        </p:txBody>
      </p:sp>
      <p:sp>
        <p:nvSpPr>
          <p:cNvPr id="39943" name="Line 14">
            <a:extLst>
              <a:ext uri="{FF2B5EF4-FFF2-40B4-BE49-F238E27FC236}">
                <a16:creationId xmlns:a16="http://schemas.microsoft.com/office/drawing/2014/main" id="{4D4A8AD7-5837-40CA-A84E-C167A1EDAE27}"/>
              </a:ext>
            </a:extLst>
          </p:cNvPr>
          <p:cNvSpPr>
            <a:spLocks noChangeShapeType="1"/>
          </p:cNvSpPr>
          <p:nvPr/>
        </p:nvSpPr>
        <p:spPr bwMode="gray">
          <a:xfrm>
            <a:off x="4071938" y="24765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39944" name="Rectangle 27">
            <a:extLst>
              <a:ext uri="{FF2B5EF4-FFF2-40B4-BE49-F238E27FC236}">
                <a16:creationId xmlns:a16="http://schemas.microsoft.com/office/drawing/2014/main" id="{26E9441A-1CC2-45DC-9436-A9DEF6349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306763"/>
            <a:ext cx="5903912" cy="1058862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39945" name="Rectangle 28">
            <a:extLst>
              <a:ext uri="{FF2B5EF4-FFF2-40B4-BE49-F238E27FC236}">
                <a16:creationId xmlns:a16="http://schemas.microsoft.com/office/drawing/2014/main" id="{1351A432-537A-49E7-B6EA-C402D55CF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3492500"/>
            <a:ext cx="24812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Cobertura Imobil. Cap. Permanentes =</a:t>
            </a:r>
          </a:p>
        </p:txBody>
      </p:sp>
      <p:sp>
        <p:nvSpPr>
          <p:cNvPr id="39946" name="Rectangle 29">
            <a:extLst>
              <a:ext uri="{FF2B5EF4-FFF2-40B4-BE49-F238E27FC236}">
                <a16:creationId xmlns:a16="http://schemas.microsoft.com/office/drawing/2014/main" id="{E6C33F68-AD13-48E9-BECC-D4267F88B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3459163"/>
            <a:ext cx="23685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1800" b="1">
                <a:latin typeface="Eterna"/>
              </a:rPr>
              <a:t>Capitais Permanentes</a:t>
            </a:r>
          </a:p>
        </p:txBody>
      </p:sp>
      <p:sp>
        <p:nvSpPr>
          <p:cNvPr id="39947" name="Rectangle 30">
            <a:extLst>
              <a:ext uri="{FF2B5EF4-FFF2-40B4-BE49-F238E27FC236}">
                <a16:creationId xmlns:a16="http://schemas.microsoft.com/office/drawing/2014/main" id="{AEAFE1DC-AA5D-4643-B2C2-B13BC9563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806825"/>
            <a:ext cx="2200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1800" b="1">
                <a:latin typeface="Eterna"/>
              </a:rPr>
              <a:t>Imobilizado Líquido</a:t>
            </a:r>
          </a:p>
        </p:txBody>
      </p:sp>
      <p:sp>
        <p:nvSpPr>
          <p:cNvPr id="39948" name="Line 31">
            <a:extLst>
              <a:ext uri="{FF2B5EF4-FFF2-40B4-BE49-F238E27FC236}">
                <a16:creationId xmlns:a16="http://schemas.microsoft.com/office/drawing/2014/main" id="{67FEC46C-4BF0-4637-ACD8-D5575486E1E4}"/>
              </a:ext>
            </a:extLst>
          </p:cNvPr>
          <p:cNvSpPr>
            <a:spLocks noChangeShapeType="1"/>
          </p:cNvSpPr>
          <p:nvPr/>
        </p:nvSpPr>
        <p:spPr bwMode="gray">
          <a:xfrm>
            <a:off x="4079875" y="3794125"/>
            <a:ext cx="227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39949" name="Rectângulo 15">
            <a:extLst>
              <a:ext uri="{FF2B5EF4-FFF2-40B4-BE49-F238E27FC236}">
                <a16:creationId xmlns:a16="http://schemas.microsoft.com/office/drawing/2014/main" id="{3C0EE4F6-AB81-4460-9937-24E6F226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"/>
            <a:ext cx="9144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2800" b="1">
                <a:solidFill>
                  <a:srgbClr val="A50021"/>
                </a:solidFill>
                <a:latin typeface="Times New Roman" panose="02020603050405020304" pitchFamily="18" charset="0"/>
              </a:rPr>
              <a:t>Análise Económico-Financeira: metodologia dos rácios</a:t>
            </a:r>
          </a:p>
        </p:txBody>
      </p:sp>
      <p:sp>
        <p:nvSpPr>
          <p:cNvPr id="39950" name="Slide Number Placeholder 4">
            <a:extLst>
              <a:ext uri="{FF2B5EF4-FFF2-40B4-BE49-F238E27FC236}">
                <a16:creationId xmlns:a16="http://schemas.microsoft.com/office/drawing/2014/main" id="{9D9ACE1C-58AB-4285-86FF-08A6EFBD944A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CC91D3E-99AD-4E66-BDE6-D350BD0B0A7C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9951" name="Slide Number Placeholder 1">
            <a:extLst>
              <a:ext uri="{FF2B5EF4-FFF2-40B4-BE49-F238E27FC236}">
                <a16:creationId xmlns:a16="http://schemas.microsoft.com/office/drawing/2014/main" id="{D1A4F8D7-A602-48F9-85B4-1871BC18CD24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AB8DAD9-0F4A-4D3B-813B-E42C6FD15346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39952" name="Marcador de Posição do Número do Diapositivo 1">
            <a:extLst>
              <a:ext uri="{FF2B5EF4-FFF2-40B4-BE49-F238E27FC236}">
                <a16:creationId xmlns:a16="http://schemas.microsoft.com/office/drawing/2014/main" id="{44B453DC-45F3-4FC3-BB40-3D1CB0ECEA45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1D1F42-838B-473D-9392-1D6354F77E21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A1F6F832-42C6-4CA3-9A1C-8427F87CF7B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6088" y="1651000"/>
            <a:ext cx="84470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PT" altLang="pt-PT" sz="1800" b="1">
                <a:solidFill>
                  <a:srgbClr val="990000"/>
                </a:solidFill>
                <a:latin typeface="Eterna"/>
              </a:rPr>
              <a:t>Rácios de Financiamento</a:t>
            </a:r>
          </a:p>
        </p:txBody>
      </p:sp>
      <p:sp>
        <p:nvSpPr>
          <p:cNvPr id="40963" name="Rectangle 25">
            <a:extLst>
              <a:ext uri="{FF2B5EF4-FFF2-40B4-BE49-F238E27FC236}">
                <a16:creationId xmlns:a16="http://schemas.microsoft.com/office/drawing/2014/main" id="{23AD1DAE-9FB7-4DC9-A8F1-B0940EC87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346700"/>
            <a:ext cx="6553200" cy="1035050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0964" name="Rectangle 26">
            <a:extLst>
              <a:ext uri="{FF2B5EF4-FFF2-40B4-BE49-F238E27FC236}">
                <a16:creationId xmlns:a16="http://schemas.microsoft.com/office/drawing/2014/main" id="{B33C557F-AA10-4169-8990-A7EE1C350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3906838"/>
            <a:ext cx="6553200" cy="1152525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0965" name="Rectangle 27">
            <a:extLst>
              <a:ext uri="{FF2B5EF4-FFF2-40B4-BE49-F238E27FC236}">
                <a16:creationId xmlns:a16="http://schemas.microsoft.com/office/drawing/2014/main" id="{E7D2AE71-8B2F-4EA2-BB89-4BB13FDE7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663" y="3835400"/>
            <a:ext cx="65532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pt-PT" altLang="pt-PT" sz="2000" b="1">
              <a:latin typeface="Eterna"/>
            </a:endParaRPr>
          </a:p>
          <a:p>
            <a:pPr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pt-PT" altLang="pt-PT" sz="2000" b="1">
                <a:latin typeface="Eterna"/>
              </a:rPr>
              <a:t>  Rácio de Endividamento = </a:t>
            </a:r>
          </a:p>
        </p:txBody>
      </p:sp>
      <p:sp>
        <p:nvSpPr>
          <p:cNvPr id="40966" name="Line 28">
            <a:extLst>
              <a:ext uri="{FF2B5EF4-FFF2-40B4-BE49-F238E27FC236}">
                <a16:creationId xmlns:a16="http://schemas.microsoft.com/office/drawing/2014/main" id="{1DB6270B-CAAD-4A0A-8A8A-BA0DCD922B56}"/>
              </a:ext>
            </a:extLst>
          </p:cNvPr>
          <p:cNvSpPr>
            <a:spLocks noChangeShapeType="1"/>
          </p:cNvSpPr>
          <p:nvPr/>
        </p:nvSpPr>
        <p:spPr bwMode="gray">
          <a:xfrm>
            <a:off x="5397500" y="44831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0967" name="Text Box 29">
            <a:extLst>
              <a:ext uri="{FF2B5EF4-FFF2-40B4-BE49-F238E27FC236}">
                <a16:creationId xmlns:a16="http://schemas.microsoft.com/office/drawing/2014/main" id="{7B7CBE8D-E84B-401F-98BD-FB8B03AFB90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321300" y="40513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pt-PT" altLang="pt-PT" sz="2000" b="1">
                <a:latin typeface="Eterna"/>
              </a:rPr>
              <a:t>Capitais Alheios</a:t>
            </a:r>
          </a:p>
        </p:txBody>
      </p:sp>
      <p:sp>
        <p:nvSpPr>
          <p:cNvPr id="40968" name="Text Box 30">
            <a:extLst>
              <a:ext uri="{FF2B5EF4-FFF2-40B4-BE49-F238E27FC236}">
                <a16:creationId xmlns:a16="http://schemas.microsoft.com/office/drawing/2014/main" id="{E59E5C05-B3B8-41D9-8C10-9D4371DC4CE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237163" y="4554538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pt-PT" altLang="pt-PT" sz="2000" b="1">
                <a:latin typeface="Eterna"/>
              </a:rPr>
              <a:t>Capitais Totais</a:t>
            </a:r>
          </a:p>
        </p:txBody>
      </p:sp>
      <p:sp>
        <p:nvSpPr>
          <p:cNvPr id="40969" name="Text Box 31">
            <a:extLst>
              <a:ext uri="{FF2B5EF4-FFF2-40B4-BE49-F238E27FC236}">
                <a16:creationId xmlns:a16="http://schemas.microsoft.com/office/drawing/2014/main" id="{A69ED34F-41A3-4A97-A516-0EEDF9C03C6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27538" y="5449888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pt-PT" altLang="pt-PT" sz="2000" b="1">
                <a:latin typeface="Eterna"/>
              </a:rPr>
              <a:t>Capitais Alheios C/P</a:t>
            </a:r>
          </a:p>
        </p:txBody>
      </p:sp>
      <p:sp>
        <p:nvSpPr>
          <p:cNvPr id="40970" name="Text Box 32">
            <a:extLst>
              <a:ext uri="{FF2B5EF4-FFF2-40B4-BE49-F238E27FC236}">
                <a16:creationId xmlns:a16="http://schemas.microsoft.com/office/drawing/2014/main" id="{1A3C05B4-6C7E-46A3-8B5E-0250AC9F460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87863" y="5954713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pt-PT" altLang="pt-PT" sz="2000" b="1">
                <a:latin typeface="Eterna"/>
              </a:rPr>
              <a:t>Capitais Alheios</a:t>
            </a:r>
          </a:p>
        </p:txBody>
      </p:sp>
      <p:sp>
        <p:nvSpPr>
          <p:cNvPr id="40971" name="Line 33">
            <a:extLst>
              <a:ext uri="{FF2B5EF4-FFF2-40B4-BE49-F238E27FC236}">
                <a16:creationId xmlns:a16="http://schemas.microsoft.com/office/drawing/2014/main" id="{8AB3A5AC-C942-4822-BD98-36AAA6684411}"/>
              </a:ext>
            </a:extLst>
          </p:cNvPr>
          <p:cNvSpPr>
            <a:spLocks noChangeShapeType="1"/>
          </p:cNvSpPr>
          <p:nvPr/>
        </p:nvSpPr>
        <p:spPr bwMode="gray">
          <a:xfrm>
            <a:off x="4624388" y="587692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0972" name="Rectangle 34">
            <a:extLst>
              <a:ext uri="{FF2B5EF4-FFF2-40B4-BE49-F238E27FC236}">
                <a16:creationId xmlns:a16="http://schemas.microsoft.com/office/drawing/2014/main" id="{FBB0B8FD-91B1-4C49-B4E6-E9F1D5314D1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09763" y="54864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pt-PT" sz="2000" b="1">
                <a:latin typeface="Eterna"/>
              </a:rPr>
              <a:t>Estrutura do Endividamento =  </a:t>
            </a:r>
            <a:endParaRPr lang="en-US" altLang="pt-PT" sz="2000" b="1">
              <a:latin typeface="Eterna"/>
            </a:endParaRPr>
          </a:p>
        </p:txBody>
      </p:sp>
      <p:sp>
        <p:nvSpPr>
          <p:cNvPr id="40973" name="Rectangle 35">
            <a:extLst>
              <a:ext uri="{FF2B5EF4-FFF2-40B4-BE49-F238E27FC236}">
                <a16:creationId xmlns:a16="http://schemas.microsoft.com/office/drawing/2014/main" id="{91D1C3E7-0368-4821-BF5F-C75CBFB2A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492375"/>
            <a:ext cx="6553200" cy="1152525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0974" name="Rectangle 36">
            <a:extLst>
              <a:ext uri="{FF2B5EF4-FFF2-40B4-BE49-F238E27FC236}">
                <a16:creationId xmlns:a16="http://schemas.microsoft.com/office/drawing/2014/main" id="{0EC59A26-9604-496F-BE84-09A5FB303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2420938"/>
            <a:ext cx="65532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pt-PT" altLang="pt-PT" sz="2000" b="1">
              <a:latin typeface="Eterna"/>
            </a:endParaRPr>
          </a:p>
          <a:p>
            <a:pPr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pt-PT" altLang="pt-PT" sz="2000" b="1">
                <a:latin typeface="Eterna"/>
              </a:rPr>
              <a:t>  Autonomia Financeira = </a:t>
            </a:r>
          </a:p>
        </p:txBody>
      </p:sp>
      <p:sp>
        <p:nvSpPr>
          <p:cNvPr id="40975" name="Line 37">
            <a:extLst>
              <a:ext uri="{FF2B5EF4-FFF2-40B4-BE49-F238E27FC236}">
                <a16:creationId xmlns:a16="http://schemas.microsoft.com/office/drawing/2014/main" id="{D7514A5C-C397-4FD0-8155-6C6BEB8B3CDB}"/>
              </a:ext>
            </a:extLst>
          </p:cNvPr>
          <p:cNvSpPr>
            <a:spLocks noChangeShapeType="1"/>
          </p:cNvSpPr>
          <p:nvPr/>
        </p:nvSpPr>
        <p:spPr bwMode="gray">
          <a:xfrm>
            <a:off x="5392738" y="30686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0976" name="Text Box 38">
            <a:extLst>
              <a:ext uri="{FF2B5EF4-FFF2-40B4-BE49-F238E27FC236}">
                <a16:creationId xmlns:a16="http://schemas.microsoft.com/office/drawing/2014/main" id="{C3063383-85E1-4DA0-B315-B7C3C651CE9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316538" y="2636838"/>
            <a:ext cx="2495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pt-PT" altLang="pt-PT" sz="2000" b="1">
                <a:latin typeface="Eterna"/>
              </a:rPr>
              <a:t>Capitais Próprios</a:t>
            </a:r>
          </a:p>
        </p:txBody>
      </p:sp>
      <p:sp>
        <p:nvSpPr>
          <p:cNvPr id="40977" name="Text Box 39">
            <a:extLst>
              <a:ext uri="{FF2B5EF4-FFF2-40B4-BE49-F238E27FC236}">
                <a16:creationId xmlns:a16="http://schemas.microsoft.com/office/drawing/2014/main" id="{19C36663-3EC7-4010-8789-31BAAD39147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232400" y="3140075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pt-PT" altLang="pt-PT" sz="2000" b="1">
                <a:latin typeface="Eterna"/>
              </a:rPr>
              <a:t>Capitais Totais</a:t>
            </a:r>
          </a:p>
        </p:txBody>
      </p:sp>
      <p:sp>
        <p:nvSpPr>
          <p:cNvPr id="40978" name="Rectângulo 20">
            <a:extLst>
              <a:ext uri="{FF2B5EF4-FFF2-40B4-BE49-F238E27FC236}">
                <a16:creationId xmlns:a16="http://schemas.microsoft.com/office/drawing/2014/main" id="{B5CDAFCB-4051-4379-880D-76A0801FB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2200"/>
            <a:ext cx="9144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2800" b="1">
                <a:solidFill>
                  <a:srgbClr val="A50021"/>
                </a:solidFill>
                <a:latin typeface="Times New Roman" panose="02020603050405020304" pitchFamily="18" charset="0"/>
              </a:rPr>
              <a:t>Análise Económico-Financeira: metodologia dos rácios</a:t>
            </a:r>
          </a:p>
        </p:txBody>
      </p:sp>
      <p:sp>
        <p:nvSpPr>
          <p:cNvPr id="40979" name="Slide Number Placeholder 4">
            <a:extLst>
              <a:ext uri="{FF2B5EF4-FFF2-40B4-BE49-F238E27FC236}">
                <a16:creationId xmlns:a16="http://schemas.microsoft.com/office/drawing/2014/main" id="{5178A785-EEAB-41ED-9752-AC100C2C1E2F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937D163-0EF8-407D-A969-BF6315676260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40980" name="Slide Number Placeholder 1">
            <a:extLst>
              <a:ext uri="{FF2B5EF4-FFF2-40B4-BE49-F238E27FC236}">
                <a16:creationId xmlns:a16="http://schemas.microsoft.com/office/drawing/2014/main" id="{A226E6D1-43A9-46EC-94FD-A2AFC3752232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657D831-B64C-44B5-ADFC-1BD83F4BFAE5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40981" name="Marcador de Posição do Número do Diapositivo 1">
            <a:extLst>
              <a:ext uri="{FF2B5EF4-FFF2-40B4-BE49-F238E27FC236}">
                <a16:creationId xmlns:a16="http://schemas.microsoft.com/office/drawing/2014/main" id="{A553AF21-CE58-4BC8-BEEB-54803A5BCEF7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A0C6B4A-49FF-45EE-B0B9-01AAF956E158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>
            <a:extLst>
              <a:ext uri="{FF2B5EF4-FFF2-40B4-BE49-F238E27FC236}">
                <a16:creationId xmlns:a16="http://schemas.microsoft.com/office/drawing/2014/main" id="{109C95D6-42A0-4C70-9A25-FEF2120D8118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3624ABD-64AA-4A85-A953-DAD9CDB68EA3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FD727C6-F948-4F0B-B161-A7E0C736D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928813"/>
            <a:ext cx="8429625" cy="45545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2400">
                <a:solidFill>
                  <a:srgbClr val="C00000"/>
                </a:solidFill>
                <a:latin typeface="Arial" panose="020B0604020202020204" pitchFamily="34" charset="0"/>
              </a:rPr>
              <a:t>OCDE, 1995:</a:t>
            </a:r>
            <a:endParaRPr lang="en-US" altLang="pt-PT" sz="240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pt-PT" sz="2000">
                <a:latin typeface="Arial" panose="020B0604020202020204" pitchFamily="34" charset="0"/>
              </a:rPr>
              <a:t>“a </a:t>
            </a:r>
            <a:r>
              <a:rPr lang="pt-BR" altLang="pt-PT" sz="2000">
                <a:latin typeface="Arial" panose="020B0604020202020204" pitchFamily="34" charset="0"/>
              </a:rPr>
              <a:t>capacidade que as empresas, as indústrias, as regiões, as nações e as regiões supranacionais têm de gerar, de forma sustentada, quando expostas à concorrência internacional, </a:t>
            </a:r>
            <a:r>
              <a:rPr lang="pt-BR" altLang="pt-PT" sz="2000" b="1">
                <a:latin typeface="Arial" panose="020B0604020202020204" pitchFamily="34" charset="0"/>
              </a:rPr>
              <a:t>níveis de rendimento dos factores e níveis de emprego relativamente </a:t>
            </a:r>
            <a:r>
              <a:rPr lang="en-US" altLang="pt-PT" sz="2000" b="1">
                <a:latin typeface="Arial" panose="020B0604020202020204" pitchFamily="34" charset="0"/>
              </a:rPr>
              <a:t>elevados</a:t>
            </a:r>
            <a:r>
              <a:rPr lang="en-US" altLang="pt-PT" sz="2000">
                <a:latin typeface="Arial" panose="020B0604020202020204" pitchFamily="34" charset="0"/>
              </a:rPr>
              <a:t>”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2400">
                <a:solidFill>
                  <a:srgbClr val="C00000"/>
                </a:solidFill>
                <a:latin typeface="Arial" panose="020B0604020202020204" pitchFamily="34" charset="0"/>
              </a:rPr>
              <a:t>Comissão Europeia, 2002:</a:t>
            </a:r>
            <a:endParaRPr lang="en-US" altLang="pt-PT" sz="240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pt-PT" sz="2000">
                <a:latin typeface="Arial" panose="020B0604020202020204" pitchFamily="34" charset="0"/>
              </a:rPr>
              <a:t>“A competitividade - </a:t>
            </a:r>
            <a:r>
              <a:rPr lang="pt-BR" altLang="pt-PT" sz="2000">
                <a:latin typeface="Arial" panose="020B0604020202020204" pitchFamily="34" charset="0"/>
              </a:rPr>
              <a:t>a capacidade de uma economia em prover, numa base sustentável, a sua população com elevados e crescentes níveis de vida e com elevadas taxas de emprego - está no coração dos objectivos ambiciosos estabelecidos para a União Europeia pela reunião do Conselho Europeu em Lisboa na Primavera de 2000”</a:t>
            </a:r>
            <a:endParaRPr lang="en-US" altLang="pt-PT" sz="2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pt-PT" sz="2000">
              <a:latin typeface="Arial" panose="020B0604020202020204" pitchFamily="34" charset="0"/>
            </a:endParaRPr>
          </a:p>
        </p:txBody>
      </p:sp>
      <p:sp>
        <p:nvSpPr>
          <p:cNvPr id="14340" name="Marcador de Posição do Número do Diapositivo 1">
            <a:extLst>
              <a:ext uri="{FF2B5EF4-FFF2-40B4-BE49-F238E27FC236}">
                <a16:creationId xmlns:a16="http://schemas.microsoft.com/office/drawing/2014/main" id="{05EDC1A1-6B4D-41CC-9F61-9C7F67CB0B57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4509839-7F5F-47A2-B2A5-B12D1792D923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4341" name="CaixaDeTexto 2">
            <a:extLst>
              <a:ext uri="{FF2B5EF4-FFF2-40B4-BE49-F238E27FC236}">
                <a16:creationId xmlns:a16="http://schemas.microsoft.com/office/drawing/2014/main" id="{6C254175-0C73-4F94-AE9D-A8F309B91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428625"/>
            <a:ext cx="8215312" cy="1158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2000" b="1">
                <a:solidFill>
                  <a:srgbClr val="A50021"/>
                </a:solidFill>
                <a:latin typeface="Arial" panose="020B0604020202020204" pitchFamily="34" charset="0"/>
              </a:rPr>
              <a:t>NOÇÕES DE COMPETITIVIDADE /ELEMENTOS A DESTACAR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2000" b="1">
                <a:solidFill>
                  <a:srgbClr val="A50021"/>
                </a:solidFill>
                <a:latin typeface="Arial" panose="020B0604020202020204" pitchFamily="34" charset="0"/>
              </a:rPr>
              <a:t>Competitividade das empresas/Setores/competitividade dos territórios: nações, regiões, cidades, …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6B3ADB5B-5EF9-4172-A262-425D165A9E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6088" y="1651000"/>
            <a:ext cx="84470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PT" altLang="pt-PT" sz="1800" b="1">
                <a:solidFill>
                  <a:srgbClr val="990000"/>
                </a:solidFill>
                <a:latin typeface="Eterna"/>
              </a:rPr>
              <a:t>Rácios de Financiamento</a:t>
            </a:r>
          </a:p>
        </p:txBody>
      </p:sp>
      <p:sp>
        <p:nvSpPr>
          <p:cNvPr id="41987" name="Rectangle 4">
            <a:extLst>
              <a:ext uri="{FF2B5EF4-FFF2-40B4-BE49-F238E27FC236}">
                <a16:creationId xmlns:a16="http://schemas.microsoft.com/office/drawing/2014/main" id="{14974E54-D2B1-4C07-959A-419C50679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456238"/>
            <a:ext cx="5616575" cy="1212850"/>
          </a:xfrm>
          <a:prstGeom prst="rect">
            <a:avLst/>
          </a:prstGeom>
          <a:solidFill>
            <a:srgbClr val="D2B684"/>
          </a:solidFill>
          <a:ln w="50800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1988" name="Rectangle 5">
            <a:extLst>
              <a:ext uri="{FF2B5EF4-FFF2-40B4-BE49-F238E27FC236}">
                <a16:creationId xmlns:a16="http://schemas.microsoft.com/office/drawing/2014/main" id="{72521B94-C5CA-4B1B-A49A-85BFEC7CA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3884613"/>
            <a:ext cx="5595938" cy="1128712"/>
          </a:xfrm>
          <a:prstGeom prst="rect">
            <a:avLst/>
          </a:prstGeom>
          <a:solidFill>
            <a:srgbClr val="D2B684"/>
          </a:solidFill>
          <a:ln w="50800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1989" name="Rectangle 6">
            <a:extLst>
              <a:ext uri="{FF2B5EF4-FFF2-40B4-BE49-F238E27FC236}">
                <a16:creationId xmlns:a16="http://schemas.microsoft.com/office/drawing/2014/main" id="{08FC57DE-5391-4877-BFE7-9089669B1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913" y="5738813"/>
            <a:ext cx="12176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Liquidez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Reduzida</a:t>
            </a:r>
          </a:p>
        </p:txBody>
      </p:sp>
      <p:sp>
        <p:nvSpPr>
          <p:cNvPr id="41990" name="Rectangle 7">
            <a:extLst>
              <a:ext uri="{FF2B5EF4-FFF2-40B4-BE49-F238E27FC236}">
                <a16:creationId xmlns:a16="http://schemas.microsoft.com/office/drawing/2014/main" id="{253BFAFC-78AC-4B11-B954-4A538D4DA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8313" y="5891213"/>
            <a:ext cx="3921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=</a:t>
            </a:r>
          </a:p>
        </p:txBody>
      </p:sp>
      <p:sp>
        <p:nvSpPr>
          <p:cNvPr id="41991" name="Rectangle 8">
            <a:extLst>
              <a:ext uri="{FF2B5EF4-FFF2-40B4-BE49-F238E27FC236}">
                <a16:creationId xmlns:a16="http://schemas.microsoft.com/office/drawing/2014/main" id="{2F467B0A-8A1A-4F00-BE8F-2B0C73D3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463" y="5738813"/>
            <a:ext cx="21574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A Circ-Existências</a:t>
            </a:r>
          </a:p>
        </p:txBody>
      </p:sp>
      <p:sp>
        <p:nvSpPr>
          <p:cNvPr id="41992" name="Rectangle 9">
            <a:extLst>
              <a:ext uri="{FF2B5EF4-FFF2-40B4-BE49-F238E27FC236}">
                <a16:creationId xmlns:a16="http://schemas.microsoft.com/office/drawing/2014/main" id="{BD31EA9F-EDA9-466B-96DE-C0FDB672E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425" y="6197600"/>
            <a:ext cx="17351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Passivo de CP</a:t>
            </a:r>
          </a:p>
        </p:txBody>
      </p:sp>
      <p:sp>
        <p:nvSpPr>
          <p:cNvPr id="41993" name="Rectangle 10">
            <a:extLst>
              <a:ext uri="{FF2B5EF4-FFF2-40B4-BE49-F238E27FC236}">
                <a16:creationId xmlns:a16="http://schemas.microsoft.com/office/drawing/2014/main" id="{46FF52A1-FAB3-4250-B13F-411FFB807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270375"/>
            <a:ext cx="20907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Liquidez Geral =</a:t>
            </a:r>
          </a:p>
        </p:txBody>
      </p:sp>
      <p:sp>
        <p:nvSpPr>
          <p:cNvPr id="41994" name="Rectangle 11">
            <a:extLst>
              <a:ext uri="{FF2B5EF4-FFF2-40B4-BE49-F238E27FC236}">
                <a16:creationId xmlns:a16="http://schemas.microsoft.com/office/drawing/2014/main" id="{E47EDE56-C1E1-4504-B042-7E44DB9B8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117975"/>
            <a:ext cx="20939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Activo Circulante</a:t>
            </a:r>
          </a:p>
        </p:txBody>
      </p:sp>
      <p:sp>
        <p:nvSpPr>
          <p:cNvPr id="41995" name="Rectangle 12">
            <a:extLst>
              <a:ext uri="{FF2B5EF4-FFF2-40B4-BE49-F238E27FC236}">
                <a16:creationId xmlns:a16="http://schemas.microsoft.com/office/drawing/2014/main" id="{DE7752BA-7430-4E39-919A-409BEBBBC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063" y="4570413"/>
            <a:ext cx="17351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Passivo de CP</a:t>
            </a:r>
          </a:p>
        </p:txBody>
      </p:sp>
      <p:sp>
        <p:nvSpPr>
          <p:cNvPr id="41996" name="Line 13">
            <a:extLst>
              <a:ext uri="{FF2B5EF4-FFF2-40B4-BE49-F238E27FC236}">
                <a16:creationId xmlns:a16="http://schemas.microsoft.com/office/drawing/2014/main" id="{3E38D673-ED9D-414D-802F-DA0964B6AC49}"/>
              </a:ext>
            </a:extLst>
          </p:cNvPr>
          <p:cNvSpPr>
            <a:spLocks noChangeShapeType="1"/>
          </p:cNvSpPr>
          <p:nvPr/>
        </p:nvSpPr>
        <p:spPr bwMode="gray">
          <a:xfrm>
            <a:off x="3386138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1997" name="Line 14">
            <a:extLst>
              <a:ext uri="{FF2B5EF4-FFF2-40B4-BE49-F238E27FC236}">
                <a16:creationId xmlns:a16="http://schemas.microsoft.com/office/drawing/2014/main" id="{1E1A71D6-CCCE-46B0-B197-25A22DF8162B}"/>
              </a:ext>
            </a:extLst>
          </p:cNvPr>
          <p:cNvSpPr>
            <a:spLocks noChangeShapeType="1"/>
          </p:cNvSpPr>
          <p:nvPr/>
        </p:nvSpPr>
        <p:spPr bwMode="gray">
          <a:xfrm>
            <a:off x="3286125" y="450056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1998" name="Rectangle 15">
            <a:extLst>
              <a:ext uri="{FF2B5EF4-FFF2-40B4-BE49-F238E27FC236}">
                <a16:creationId xmlns:a16="http://schemas.microsoft.com/office/drawing/2014/main" id="{4DFE898B-1F46-433A-9FDE-DC65A31CC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2300288"/>
            <a:ext cx="5595938" cy="1128712"/>
          </a:xfrm>
          <a:prstGeom prst="rect">
            <a:avLst/>
          </a:prstGeom>
          <a:solidFill>
            <a:srgbClr val="D2B684"/>
          </a:solidFill>
          <a:ln w="50800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1999" name="Rectangle 16">
            <a:extLst>
              <a:ext uri="{FF2B5EF4-FFF2-40B4-BE49-F238E27FC236}">
                <a16:creationId xmlns:a16="http://schemas.microsoft.com/office/drawing/2014/main" id="{748A14D6-C76D-4D9A-AE31-C9F756384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686050"/>
            <a:ext cx="23558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Peso Serv. Endiv. =</a:t>
            </a:r>
          </a:p>
        </p:txBody>
      </p:sp>
      <p:sp>
        <p:nvSpPr>
          <p:cNvPr id="42000" name="Rectangle 17">
            <a:extLst>
              <a:ext uri="{FF2B5EF4-FFF2-40B4-BE49-F238E27FC236}">
                <a16:creationId xmlns:a16="http://schemas.microsoft.com/office/drawing/2014/main" id="{E44AD77D-4357-41B1-B4D5-AC3679D74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533650"/>
            <a:ext cx="25320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Encargos Financeiros</a:t>
            </a:r>
          </a:p>
        </p:txBody>
      </p:sp>
      <p:sp>
        <p:nvSpPr>
          <p:cNvPr id="42001" name="Rectangle 18">
            <a:extLst>
              <a:ext uri="{FF2B5EF4-FFF2-40B4-BE49-F238E27FC236}">
                <a16:creationId xmlns:a16="http://schemas.microsoft.com/office/drawing/2014/main" id="{458F6CC1-DBEA-43ED-97CE-96791ADB0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25" y="2986088"/>
            <a:ext cx="18303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Meios Libertos</a:t>
            </a:r>
          </a:p>
        </p:txBody>
      </p:sp>
      <p:sp>
        <p:nvSpPr>
          <p:cNvPr id="42002" name="Line 19">
            <a:extLst>
              <a:ext uri="{FF2B5EF4-FFF2-40B4-BE49-F238E27FC236}">
                <a16:creationId xmlns:a16="http://schemas.microsoft.com/office/drawing/2014/main" id="{99DA0530-BFA3-45CF-B59F-65BD269E21C2}"/>
              </a:ext>
            </a:extLst>
          </p:cNvPr>
          <p:cNvSpPr>
            <a:spLocks noChangeShapeType="1"/>
          </p:cNvSpPr>
          <p:nvPr/>
        </p:nvSpPr>
        <p:spPr bwMode="gray">
          <a:xfrm>
            <a:off x="3429000" y="29289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2003" name="Rectângulo 21">
            <a:extLst>
              <a:ext uri="{FF2B5EF4-FFF2-40B4-BE49-F238E27FC236}">
                <a16:creationId xmlns:a16="http://schemas.microsoft.com/office/drawing/2014/main" id="{2CD813F6-512C-49B2-8C75-DFB2E83B0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2200"/>
            <a:ext cx="9144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2800" b="1">
                <a:solidFill>
                  <a:srgbClr val="A50021"/>
                </a:solidFill>
                <a:latin typeface="Times New Roman" panose="02020603050405020304" pitchFamily="18" charset="0"/>
              </a:rPr>
              <a:t>Análise Económico-Financeira: metodologia dos rácios</a:t>
            </a:r>
          </a:p>
        </p:txBody>
      </p:sp>
      <p:sp>
        <p:nvSpPr>
          <p:cNvPr id="42004" name="Slide Number Placeholder 4">
            <a:extLst>
              <a:ext uri="{FF2B5EF4-FFF2-40B4-BE49-F238E27FC236}">
                <a16:creationId xmlns:a16="http://schemas.microsoft.com/office/drawing/2014/main" id="{647BE81A-EBFC-461F-A0F8-8C7057ED51D8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DFBEC4-80C0-4F19-A6E5-824FDE7CF511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42005" name="Slide Number Placeholder 1">
            <a:extLst>
              <a:ext uri="{FF2B5EF4-FFF2-40B4-BE49-F238E27FC236}">
                <a16:creationId xmlns:a16="http://schemas.microsoft.com/office/drawing/2014/main" id="{913C8781-382C-4408-A5FF-FD9D7BFAE8A4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4889DE5-B79A-468D-9689-A620D30789D5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42006" name="Marcador de Posição do Número do Diapositivo 1">
            <a:extLst>
              <a:ext uri="{FF2B5EF4-FFF2-40B4-BE49-F238E27FC236}">
                <a16:creationId xmlns:a16="http://schemas.microsoft.com/office/drawing/2014/main" id="{AC3751B2-AF73-4130-9F35-6AD1D10D79D4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0F8BBA9-2A5D-4283-B47B-D74665465D6B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F14E09BC-2BCC-47D3-ACD6-7E922F20FD8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6088" y="1423988"/>
            <a:ext cx="844708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PT" altLang="pt-PT" sz="1800" b="1">
                <a:solidFill>
                  <a:srgbClr val="990000"/>
                </a:solidFill>
                <a:latin typeface="Eterna"/>
              </a:rPr>
              <a:t>Rácios de Rendibilidade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1A48B98D-7799-4395-B724-EBDBC2038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808538"/>
            <a:ext cx="5616575" cy="1212850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15BD0D8D-14F9-45D2-9083-8A2F7B8FF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284538"/>
            <a:ext cx="5616575" cy="1212850"/>
          </a:xfrm>
          <a:prstGeom prst="rect">
            <a:avLst/>
          </a:prstGeom>
          <a:solidFill>
            <a:srgbClr val="D2B684"/>
          </a:solidFill>
          <a:ln w="50800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BF842F2F-9F03-47EB-8D64-D7F080315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1916113"/>
            <a:ext cx="5595938" cy="1128712"/>
          </a:xfrm>
          <a:prstGeom prst="rect">
            <a:avLst/>
          </a:prstGeom>
          <a:solidFill>
            <a:srgbClr val="D2B684"/>
          </a:solidFill>
          <a:ln w="50800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3014" name="Rectangle 20">
            <a:extLst>
              <a:ext uri="{FF2B5EF4-FFF2-40B4-BE49-F238E27FC236}">
                <a16:creationId xmlns:a16="http://schemas.microsoft.com/office/drawing/2014/main" id="{85BD3AFE-9626-47F5-B615-FA73A3114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993900"/>
            <a:ext cx="20161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Rendibilidade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Bruta </a:t>
            </a:r>
            <a:br>
              <a:rPr lang="en-US" altLang="pt-PT" sz="2000" b="1">
                <a:latin typeface="Eterna"/>
              </a:rPr>
            </a:br>
            <a:r>
              <a:rPr lang="en-US" altLang="pt-PT" sz="2000" b="1">
                <a:latin typeface="Eterna"/>
              </a:rPr>
              <a:t>das Vendas</a:t>
            </a:r>
          </a:p>
        </p:txBody>
      </p:sp>
      <p:sp>
        <p:nvSpPr>
          <p:cNvPr id="43015" name="Rectangle 21">
            <a:extLst>
              <a:ext uri="{FF2B5EF4-FFF2-40B4-BE49-F238E27FC236}">
                <a16:creationId xmlns:a16="http://schemas.microsoft.com/office/drawing/2014/main" id="{3FBAAAE5-F32E-48E1-86E4-5CA892450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575" y="2106613"/>
            <a:ext cx="18303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Meios Libertos</a:t>
            </a:r>
          </a:p>
        </p:txBody>
      </p:sp>
      <p:sp>
        <p:nvSpPr>
          <p:cNvPr id="43016" name="Rectangle 22">
            <a:extLst>
              <a:ext uri="{FF2B5EF4-FFF2-40B4-BE49-F238E27FC236}">
                <a16:creationId xmlns:a16="http://schemas.microsoft.com/office/drawing/2014/main" id="{7E3F6A3D-F469-4E0C-BCEA-CC73D4C9B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9388" y="2446338"/>
            <a:ext cx="17145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Vol. Negócios</a:t>
            </a:r>
          </a:p>
        </p:txBody>
      </p:sp>
      <p:sp>
        <p:nvSpPr>
          <p:cNvPr id="43017" name="Line 23">
            <a:extLst>
              <a:ext uri="{FF2B5EF4-FFF2-40B4-BE49-F238E27FC236}">
                <a16:creationId xmlns:a16="http://schemas.microsoft.com/office/drawing/2014/main" id="{489377F5-D7AF-45F6-84E9-17623DFF1A10}"/>
              </a:ext>
            </a:extLst>
          </p:cNvPr>
          <p:cNvSpPr>
            <a:spLocks noChangeShapeType="1"/>
          </p:cNvSpPr>
          <p:nvPr/>
        </p:nvSpPr>
        <p:spPr bwMode="gray">
          <a:xfrm>
            <a:off x="3500438" y="2446338"/>
            <a:ext cx="2535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3018" name="Text Box 24">
            <a:extLst>
              <a:ext uri="{FF2B5EF4-FFF2-40B4-BE49-F238E27FC236}">
                <a16:creationId xmlns:a16="http://schemas.microsoft.com/office/drawing/2014/main" id="{C5B7CBD0-EB0F-440B-AAB9-B842213EC2F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000750" y="2247900"/>
            <a:ext cx="379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pt-PT" sz="2000">
                <a:latin typeface="Eterna"/>
              </a:rPr>
              <a:t>%</a:t>
            </a:r>
          </a:p>
        </p:txBody>
      </p:sp>
      <p:sp>
        <p:nvSpPr>
          <p:cNvPr id="43019" name="Rectangle 25">
            <a:extLst>
              <a:ext uri="{FF2B5EF4-FFF2-40B4-BE49-F238E27FC236}">
                <a16:creationId xmlns:a16="http://schemas.microsoft.com/office/drawing/2014/main" id="{C45B86B6-6662-4089-8940-72526F890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2276475"/>
            <a:ext cx="3921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=</a:t>
            </a:r>
          </a:p>
        </p:txBody>
      </p:sp>
      <p:sp>
        <p:nvSpPr>
          <p:cNvPr id="43020" name="Rectangle 26">
            <a:extLst>
              <a:ext uri="{FF2B5EF4-FFF2-40B4-BE49-F238E27FC236}">
                <a16:creationId xmlns:a16="http://schemas.microsoft.com/office/drawing/2014/main" id="{D99F3B97-2B6B-45DC-A749-A328DF8EE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490913"/>
            <a:ext cx="20161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Rendibilidade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Bruta </a:t>
            </a:r>
            <a:br>
              <a:rPr lang="en-US" altLang="pt-PT" sz="2000" b="1">
                <a:latin typeface="Eterna"/>
              </a:rPr>
            </a:br>
            <a:r>
              <a:rPr lang="en-US" altLang="pt-PT" sz="2000" b="1">
                <a:latin typeface="Eterna"/>
              </a:rPr>
              <a:t>do Capital</a:t>
            </a:r>
          </a:p>
        </p:txBody>
      </p:sp>
      <p:sp>
        <p:nvSpPr>
          <p:cNvPr id="43021" name="Rectangle 27">
            <a:extLst>
              <a:ext uri="{FF2B5EF4-FFF2-40B4-BE49-F238E27FC236}">
                <a16:creationId xmlns:a16="http://schemas.microsoft.com/office/drawing/2014/main" id="{DFFBD0F1-7236-4034-8BE3-78C1F97E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3341688"/>
            <a:ext cx="291941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2000" b="1">
                <a:latin typeface="Eterna"/>
              </a:rPr>
              <a:t>Res. Líquido + Enc. </a:t>
            </a:r>
            <a:br>
              <a:rPr lang="pt-PT" altLang="pt-PT" sz="2000" b="1">
                <a:latin typeface="Eterna"/>
              </a:rPr>
            </a:br>
            <a:r>
              <a:rPr lang="pt-PT" altLang="pt-PT" sz="2000" b="1">
                <a:latin typeface="Eterna"/>
              </a:rPr>
              <a:t>Financeiros + Impostos </a:t>
            </a:r>
            <a:endParaRPr lang="en-US" altLang="pt-PT" sz="2000" b="1">
              <a:latin typeface="Eterna"/>
            </a:endParaRPr>
          </a:p>
        </p:txBody>
      </p:sp>
      <p:sp>
        <p:nvSpPr>
          <p:cNvPr id="43022" name="Rectangle 28">
            <a:extLst>
              <a:ext uri="{FF2B5EF4-FFF2-40B4-BE49-F238E27FC236}">
                <a16:creationId xmlns:a16="http://schemas.microsoft.com/office/drawing/2014/main" id="{6DB83DFA-CB3E-4739-AC8C-EC6D3D6B4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9388" y="4043363"/>
            <a:ext cx="1778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Activo Líquido</a:t>
            </a:r>
          </a:p>
        </p:txBody>
      </p:sp>
      <p:sp>
        <p:nvSpPr>
          <p:cNvPr id="43023" name="Line 29">
            <a:extLst>
              <a:ext uri="{FF2B5EF4-FFF2-40B4-BE49-F238E27FC236}">
                <a16:creationId xmlns:a16="http://schemas.microsoft.com/office/drawing/2014/main" id="{4C9A7904-CD61-448A-BED1-823190CE26F4}"/>
              </a:ext>
            </a:extLst>
          </p:cNvPr>
          <p:cNvSpPr>
            <a:spLocks noChangeShapeType="1"/>
          </p:cNvSpPr>
          <p:nvPr/>
        </p:nvSpPr>
        <p:spPr bwMode="gray">
          <a:xfrm>
            <a:off x="3500438" y="4000500"/>
            <a:ext cx="2535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3024" name="Text Box 30">
            <a:extLst>
              <a:ext uri="{FF2B5EF4-FFF2-40B4-BE49-F238E27FC236}">
                <a16:creationId xmlns:a16="http://schemas.microsoft.com/office/drawing/2014/main" id="{3CA7F9F9-B7F2-4135-8390-9D47D160DBE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000750" y="3824288"/>
            <a:ext cx="379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pt-PT" sz="2000">
                <a:latin typeface="Eterna"/>
              </a:rPr>
              <a:t>%</a:t>
            </a:r>
          </a:p>
        </p:txBody>
      </p:sp>
      <p:sp>
        <p:nvSpPr>
          <p:cNvPr id="43025" name="Rectangle 31">
            <a:extLst>
              <a:ext uri="{FF2B5EF4-FFF2-40B4-BE49-F238E27FC236}">
                <a16:creationId xmlns:a16="http://schemas.microsoft.com/office/drawing/2014/main" id="{9C0B73E8-2029-4B80-8A71-E9F856DD2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3773488"/>
            <a:ext cx="3921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=</a:t>
            </a:r>
          </a:p>
        </p:txBody>
      </p:sp>
      <p:sp>
        <p:nvSpPr>
          <p:cNvPr id="43026" name="Rectangle 32">
            <a:extLst>
              <a:ext uri="{FF2B5EF4-FFF2-40B4-BE49-F238E27FC236}">
                <a16:creationId xmlns:a16="http://schemas.microsoft.com/office/drawing/2014/main" id="{D57C494D-50F2-464B-B8F3-63C17DC4C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018088"/>
            <a:ext cx="20161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Rendibilidade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Líquida </a:t>
            </a:r>
            <a:br>
              <a:rPr lang="en-US" altLang="pt-PT" sz="2000" b="1">
                <a:latin typeface="Eterna"/>
              </a:rPr>
            </a:br>
            <a:r>
              <a:rPr lang="en-US" altLang="pt-PT" sz="2000" b="1">
                <a:latin typeface="Eterna"/>
              </a:rPr>
              <a:t>Cap. Próprios</a:t>
            </a:r>
          </a:p>
        </p:txBody>
      </p:sp>
      <p:sp>
        <p:nvSpPr>
          <p:cNvPr id="43027" name="Rectangle 33">
            <a:extLst>
              <a:ext uri="{FF2B5EF4-FFF2-40B4-BE49-F238E27FC236}">
                <a16:creationId xmlns:a16="http://schemas.microsoft.com/office/drawing/2014/main" id="{32CCF7E1-C4BA-4963-B9F2-3A8C1607E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5143500"/>
            <a:ext cx="18510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Result. Líquido</a:t>
            </a:r>
          </a:p>
        </p:txBody>
      </p:sp>
      <p:sp>
        <p:nvSpPr>
          <p:cNvPr id="43028" name="Rectangle 34">
            <a:extLst>
              <a:ext uri="{FF2B5EF4-FFF2-40B4-BE49-F238E27FC236}">
                <a16:creationId xmlns:a16="http://schemas.microsoft.com/office/drawing/2014/main" id="{B2213F56-5555-46B3-8076-9CAB9D791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9388" y="5470525"/>
            <a:ext cx="21018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Capitais Próprios</a:t>
            </a:r>
          </a:p>
        </p:txBody>
      </p:sp>
      <p:sp>
        <p:nvSpPr>
          <p:cNvPr id="43029" name="Line 35">
            <a:extLst>
              <a:ext uri="{FF2B5EF4-FFF2-40B4-BE49-F238E27FC236}">
                <a16:creationId xmlns:a16="http://schemas.microsoft.com/office/drawing/2014/main" id="{AEDE650C-97BD-489B-92CF-8CC18329F33C}"/>
              </a:ext>
            </a:extLst>
          </p:cNvPr>
          <p:cNvSpPr>
            <a:spLocks noChangeShapeType="1"/>
          </p:cNvSpPr>
          <p:nvPr/>
        </p:nvSpPr>
        <p:spPr bwMode="gray">
          <a:xfrm>
            <a:off x="3500438" y="5470525"/>
            <a:ext cx="2535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3030" name="Text Box 36">
            <a:extLst>
              <a:ext uri="{FF2B5EF4-FFF2-40B4-BE49-F238E27FC236}">
                <a16:creationId xmlns:a16="http://schemas.microsoft.com/office/drawing/2014/main" id="{34885B3E-F5D2-4378-9649-037A81721A9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000750" y="5272088"/>
            <a:ext cx="379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pt-PT" sz="2000">
                <a:latin typeface="Eterna"/>
              </a:rPr>
              <a:t>%</a:t>
            </a:r>
          </a:p>
        </p:txBody>
      </p:sp>
      <p:sp>
        <p:nvSpPr>
          <p:cNvPr id="43031" name="Rectangle 37">
            <a:extLst>
              <a:ext uri="{FF2B5EF4-FFF2-40B4-BE49-F238E27FC236}">
                <a16:creationId xmlns:a16="http://schemas.microsoft.com/office/drawing/2014/main" id="{B6406055-915F-42E8-AEE3-980BC7EFB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5300663"/>
            <a:ext cx="3921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=</a:t>
            </a:r>
          </a:p>
        </p:txBody>
      </p:sp>
      <p:sp>
        <p:nvSpPr>
          <p:cNvPr id="43032" name="Rectângulo 26">
            <a:extLst>
              <a:ext uri="{FF2B5EF4-FFF2-40B4-BE49-F238E27FC236}">
                <a16:creationId xmlns:a16="http://schemas.microsoft.com/office/drawing/2014/main" id="{2C750DD5-EE05-4C18-9BF5-C13950E31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9325"/>
            <a:ext cx="9144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2800" b="1">
                <a:solidFill>
                  <a:srgbClr val="A50021"/>
                </a:solidFill>
                <a:latin typeface="Times New Roman" panose="02020603050405020304" pitchFamily="18" charset="0"/>
              </a:rPr>
              <a:t>Análise Económico-Financeira: metodologia dos rácios</a:t>
            </a:r>
          </a:p>
        </p:txBody>
      </p:sp>
      <p:sp>
        <p:nvSpPr>
          <p:cNvPr id="43033" name="Slide Number Placeholder 4">
            <a:extLst>
              <a:ext uri="{FF2B5EF4-FFF2-40B4-BE49-F238E27FC236}">
                <a16:creationId xmlns:a16="http://schemas.microsoft.com/office/drawing/2014/main" id="{5F3C414B-07A8-44AA-ADA3-3C8BC17404D3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74ED42B-D85D-4A5E-B178-74EA82BE8B94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43034" name="Slide Number Placeholder 1">
            <a:extLst>
              <a:ext uri="{FF2B5EF4-FFF2-40B4-BE49-F238E27FC236}">
                <a16:creationId xmlns:a16="http://schemas.microsoft.com/office/drawing/2014/main" id="{C4914A05-C26D-42D7-B599-A6156AD7DCC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4768A1B-7E3F-422F-8141-1506F72AC982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43035" name="Marcador de Posição do Número do Diapositivo 1">
            <a:extLst>
              <a:ext uri="{FF2B5EF4-FFF2-40B4-BE49-F238E27FC236}">
                <a16:creationId xmlns:a16="http://schemas.microsoft.com/office/drawing/2014/main" id="{4FD9EC5B-0C03-4BDE-B3D3-C63CB3C2AC0A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EAD459-D943-4C73-BBF1-D3A34C646B6F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B50BE12F-4E0E-429C-910C-A9B24FDD33E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6088" y="1579563"/>
            <a:ext cx="844708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PT" altLang="pt-PT" sz="1800" b="1">
                <a:solidFill>
                  <a:srgbClr val="990000"/>
                </a:solidFill>
                <a:latin typeface="Eterna"/>
              </a:rPr>
              <a:t>Rácios de Rendibilidade</a:t>
            </a:r>
          </a:p>
        </p:txBody>
      </p:sp>
      <p:sp>
        <p:nvSpPr>
          <p:cNvPr id="44035" name="Rectangle 4">
            <a:extLst>
              <a:ext uri="{FF2B5EF4-FFF2-40B4-BE49-F238E27FC236}">
                <a16:creationId xmlns:a16="http://schemas.microsoft.com/office/drawing/2014/main" id="{C2CECB9D-951D-4C1C-A047-6087EC920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789363"/>
            <a:ext cx="5616575" cy="1212850"/>
          </a:xfrm>
          <a:prstGeom prst="rect">
            <a:avLst/>
          </a:prstGeom>
          <a:solidFill>
            <a:srgbClr val="D2B684"/>
          </a:solidFill>
          <a:ln w="50800" algn="ctr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4036" name="Rectangle 6">
            <a:extLst>
              <a:ext uri="{FF2B5EF4-FFF2-40B4-BE49-F238E27FC236}">
                <a16:creationId xmlns:a16="http://schemas.microsoft.com/office/drawing/2014/main" id="{A0A86AC7-1A87-4B16-A611-A8E32A957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2371725"/>
            <a:ext cx="5595938" cy="1128713"/>
          </a:xfrm>
          <a:prstGeom prst="rect">
            <a:avLst/>
          </a:prstGeom>
          <a:solidFill>
            <a:srgbClr val="D2B684"/>
          </a:solidFill>
          <a:ln w="50800">
            <a:solidFill>
              <a:srgbClr val="CBAB7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pt-PT" sz="1800">
              <a:latin typeface="Arial" panose="020B0604020202020204" pitchFamily="34" charset="0"/>
            </a:endParaRPr>
          </a:p>
        </p:txBody>
      </p:sp>
      <p:sp>
        <p:nvSpPr>
          <p:cNvPr id="44037" name="Rectangle 7">
            <a:extLst>
              <a:ext uri="{FF2B5EF4-FFF2-40B4-BE49-F238E27FC236}">
                <a16:creationId xmlns:a16="http://schemas.microsoft.com/office/drawing/2014/main" id="{7E36F5A6-FBAA-4893-835C-4E5437654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998913"/>
            <a:ext cx="20161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Rendibilidade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Líquida </a:t>
            </a:r>
            <a:br>
              <a:rPr lang="en-US" altLang="pt-PT" sz="2000" b="1">
                <a:latin typeface="Eterna"/>
              </a:rPr>
            </a:br>
            <a:r>
              <a:rPr lang="en-US" altLang="pt-PT" sz="2000" b="1">
                <a:latin typeface="Eterna"/>
              </a:rPr>
              <a:t>das Vendas</a:t>
            </a:r>
          </a:p>
        </p:txBody>
      </p:sp>
      <p:sp>
        <p:nvSpPr>
          <p:cNvPr id="44038" name="Rectangle 8">
            <a:extLst>
              <a:ext uri="{FF2B5EF4-FFF2-40B4-BE49-F238E27FC236}">
                <a16:creationId xmlns:a16="http://schemas.microsoft.com/office/drawing/2014/main" id="{6DE82E4C-6AF6-4B10-85E0-07764E6F7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4178300"/>
            <a:ext cx="18510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Result. Líquido</a:t>
            </a:r>
          </a:p>
        </p:txBody>
      </p:sp>
      <p:sp>
        <p:nvSpPr>
          <p:cNvPr id="44039" name="Rectangle 9">
            <a:extLst>
              <a:ext uri="{FF2B5EF4-FFF2-40B4-BE49-F238E27FC236}">
                <a16:creationId xmlns:a16="http://schemas.microsoft.com/office/drawing/2014/main" id="{001BBE64-12F9-4912-A355-FECFC168E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4451350"/>
            <a:ext cx="17145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Vol. Negócios</a:t>
            </a:r>
          </a:p>
        </p:txBody>
      </p:sp>
      <p:sp>
        <p:nvSpPr>
          <p:cNvPr id="44040" name="Line 10">
            <a:extLst>
              <a:ext uri="{FF2B5EF4-FFF2-40B4-BE49-F238E27FC236}">
                <a16:creationId xmlns:a16="http://schemas.microsoft.com/office/drawing/2014/main" id="{FE135BF0-8B86-42D0-A794-F1C8CA9ED780}"/>
              </a:ext>
            </a:extLst>
          </p:cNvPr>
          <p:cNvSpPr>
            <a:spLocks noChangeShapeType="1"/>
          </p:cNvSpPr>
          <p:nvPr/>
        </p:nvSpPr>
        <p:spPr bwMode="gray">
          <a:xfrm>
            <a:off x="3500438" y="4451350"/>
            <a:ext cx="2535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4041" name="Text Box 11">
            <a:extLst>
              <a:ext uri="{FF2B5EF4-FFF2-40B4-BE49-F238E27FC236}">
                <a16:creationId xmlns:a16="http://schemas.microsoft.com/office/drawing/2014/main" id="{A2D50171-F10A-447C-8622-6E189CEAA13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000750" y="4252913"/>
            <a:ext cx="379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pt-PT" sz="2000">
                <a:latin typeface="Eterna"/>
              </a:rPr>
              <a:t>%</a:t>
            </a:r>
          </a:p>
        </p:txBody>
      </p:sp>
      <p:sp>
        <p:nvSpPr>
          <p:cNvPr id="44042" name="Rectangle 12">
            <a:extLst>
              <a:ext uri="{FF2B5EF4-FFF2-40B4-BE49-F238E27FC236}">
                <a16:creationId xmlns:a16="http://schemas.microsoft.com/office/drawing/2014/main" id="{1381ADBB-5C02-4730-BFF4-B07C79F9E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4281488"/>
            <a:ext cx="3921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=</a:t>
            </a:r>
          </a:p>
        </p:txBody>
      </p:sp>
      <p:sp>
        <p:nvSpPr>
          <p:cNvPr id="44043" name="Rectangle 13">
            <a:extLst>
              <a:ext uri="{FF2B5EF4-FFF2-40B4-BE49-F238E27FC236}">
                <a16:creationId xmlns:a16="http://schemas.microsoft.com/office/drawing/2014/main" id="{A28754A8-BEA3-4FDA-9BA0-C30554F45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693988"/>
            <a:ext cx="20161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Rendibilidade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do Activo</a:t>
            </a:r>
          </a:p>
        </p:txBody>
      </p:sp>
      <p:sp>
        <p:nvSpPr>
          <p:cNvPr id="44044" name="Rectangle 14">
            <a:extLst>
              <a:ext uri="{FF2B5EF4-FFF2-40B4-BE49-F238E27FC236}">
                <a16:creationId xmlns:a16="http://schemas.microsoft.com/office/drawing/2014/main" id="{E38CA721-8011-4C45-B91B-64C446088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2333625"/>
            <a:ext cx="13906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Result. antes </a:t>
            </a:r>
            <a:br>
              <a:rPr lang="en-US" altLang="pt-PT" sz="2000" b="1">
                <a:latin typeface="Eterna"/>
              </a:rPr>
            </a:br>
            <a:r>
              <a:rPr lang="en-US" altLang="pt-PT" sz="2000" b="1">
                <a:latin typeface="Eterna"/>
              </a:rPr>
              <a:t>Enc. Financeiros</a:t>
            </a:r>
          </a:p>
        </p:txBody>
      </p:sp>
      <p:sp>
        <p:nvSpPr>
          <p:cNvPr id="44045" name="Rectangle 15">
            <a:extLst>
              <a:ext uri="{FF2B5EF4-FFF2-40B4-BE49-F238E27FC236}">
                <a16:creationId xmlns:a16="http://schemas.microsoft.com/office/drawing/2014/main" id="{3A788E3A-1FA5-4A6C-BCA0-EA594CA52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3006725"/>
            <a:ext cx="17145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Vol. Negócios</a:t>
            </a:r>
          </a:p>
        </p:txBody>
      </p:sp>
      <p:sp>
        <p:nvSpPr>
          <p:cNvPr id="44046" name="Line 16">
            <a:extLst>
              <a:ext uri="{FF2B5EF4-FFF2-40B4-BE49-F238E27FC236}">
                <a16:creationId xmlns:a16="http://schemas.microsoft.com/office/drawing/2014/main" id="{5D27445E-839F-41B3-B75A-EF39A991F61A}"/>
              </a:ext>
            </a:extLst>
          </p:cNvPr>
          <p:cNvSpPr>
            <a:spLocks noChangeShapeType="1"/>
          </p:cNvSpPr>
          <p:nvPr/>
        </p:nvSpPr>
        <p:spPr bwMode="gray">
          <a:xfrm>
            <a:off x="3500438" y="3000375"/>
            <a:ext cx="2535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wrap="none" anchor="ctr"/>
          <a:lstStyle/>
          <a:p>
            <a:endParaRPr lang="pt-PT"/>
          </a:p>
        </p:txBody>
      </p:sp>
      <p:sp>
        <p:nvSpPr>
          <p:cNvPr id="44047" name="Text Box 17">
            <a:extLst>
              <a:ext uri="{FF2B5EF4-FFF2-40B4-BE49-F238E27FC236}">
                <a16:creationId xmlns:a16="http://schemas.microsoft.com/office/drawing/2014/main" id="{81B08E1C-CA55-4353-9F96-A8A53CD89ED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000750" y="2808288"/>
            <a:ext cx="379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1" lang="en-US" altLang="pt-PT" sz="2000">
                <a:latin typeface="Eterna"/>
              </a:rPr>
              <a:t>%</a:t>
            </a:r>
          </a:p>
        </p:txBody>
      </p:sp>
      <p:sp>
        <p:nvSpPr>
          <p:cNvPr id="44048" name="Rectangle 18">
            <a:extLst>
              <a:ext uri="{FF2B5EF4-FFF2-40B4-BE49-F238E27FC236}">
                <a16:creationId xmlns:a16="http://schemas.microsoft.com/office/drawing/2014/main" id="{108C2E16-574E-4D63-88EE-E02552324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2836863"/>
            <a:ext cx="3921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000" b="1">
                <a:latin typeface="Eterna"/>
              </a:rPr>
              <a:t>=</a:t>
            </a:r>
          </a:p>
        </p:txBody>
      </p:sp>
      <p:sp>
        <p:nvSpPr>
          <p:cNvPr id="44049" name="Rectângulo 19">
            <a:extLst>
              <a:ext uri="{FF2B5EF4-FFF2-40B4-BE49-F238E27FC236}">
                <a16:creationId xmlns:a16="http://schemas.microsoft.com/office/drawing/2014/main" id="{E7C43785-FD04-4180-9F7B-052E564E1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2200"/>
            <a:ext cx="9144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PT" altLang="pt-PT" sz="2800" b="1">
                <a:solidFill>
                  <a:srgbClr val="A50021"/>
                </a:solidFill>
                <a:latin typeface="Times New Roman" panose="02020603050405020304" pitchFamily="18" charset="0"/>
              </a:rPr>
              <a:t>Análise Económico-Financeira: metodologia dos rácios</a:t>
            </a:r>
          </a:p>
        </p:txBody>
      </p:sp>
      <p:sp>
        <p:nvSpPr>
          <p:cNvPr id="44050" name="Slide Number Placeholder 4">
            <a:extLst>
              <a:ext uri="{FF2B5EF4-FFF2-40B4-BE49-F238E27FC236}">
                <a16:creationId xmlns:a16="http://schemas.microsoft.com/office/drawing/2014/main" id="{181805FB-DA31-4576-875B-54F766D56B7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96A0A6-760D-44E4-9AEE-49FC7435080F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44051" name="Slide Number Placeholder 1">
            <a:extLst>
              <a:ext uri="{FF2B5EF4-FFF2-40B4-BE49-F238E27FC236}">
                <a16:creationId xmlns:a16="http://schemas.microsoft.com/office/drawing/2014/main" id="{66D8E1A1-40A7-4B66-9B5B-99BA394F7A9E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EDB7460-AD96-4108-9DAD-6E6FB0485193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44052" name="Marcador de Posição do Número do Diapositivo 1">
            <a:extLst>
              <a:ext uri="{FF2B5EF4-FFF2-40B4-BE49-F238E27FC236}">
                <a16:creationId xmlns:a16="http://schemas.microsoft.com/office/drawing/2014/main" id="{1A197CF4-0B43-4088-B896-060C6E9031EC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ACCBA9B-E5AD-4A8B-9EAB-23DB908626C6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>
            <a:extLst>
              <a:ext uri="{FF2B5EF4-FFF2-40B4-BE49-F238E27FC236}">
                <a16:creationId xmlns:a16="http://schemas.microsoft.com/office/drawing/2014/main" id="{9BD0E767-2273-46F8-A675-DED020AA90F1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1E8E2C-2E14-4EF2-AC52-40B867B7CFA2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5363" name="Marcador de Posição do Número do Diapositivo 1">
            <a:extLst>
              <a:ext uri="{FF2B5EF4-FFF2-40B4-BE49-F238E27FC236}">
                <a16:creationId xmlns:a16="http://schemas.microsoft.com/office/drawing/2014/main" id="{BD30FC2C-16C6-4F28-9E51-74D8F8DC370A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F9F781E-5635-4907-8AA3-31A68FADB5C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5364" name="CaixaDeTexto 2">
            <a:extLst>
              <a:ext uri="{FF2B5EF4-FFF2-40B4-BE49-F238E27FC236}">
                <a16:creationId xmlns:a16="http://schemas.microsoft.com/office/drawing/2014/main" id="{056258B8-978B-4F9D-B340-7A42DF35E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428625"/>
            <a:ext cx="8215312" cy="1158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2000" b="1">
                <a:solidFill>
                  <a:srgbClr val="A50021"/>
                </a:solidFill>
                <a:latin typeface="Arial" panose="020B0604020202020204" pitchFamily="34" charset="0"/>
              </a:rPr>
              <a:t>NOÇÕES DE COMPETITIVIDADE /ELEMENTOS A DESTACAR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2000" b="1">
                <a:solidFill>
                  <a:srgbClr val="A50021"/>
                </a:solidFill>
                <a:latin typeface="Arial" panose="020B0604020202020204" pitchFamily="34" charset="0"/>
              </a:rPr>
              <a:t>Competitividade das empresas/Setores/competitividade dos territórios: nações, regiões, cidades, 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61E839-E7E7-4787-8F4F-27D59F5F2EE0}"/>
              </a:ext>
            </a:extLst>
          </p:cNvPr>
          <p:cNvSpPr/>
          <p:nvPr/>
        </p:nvSpPr>
        <p:spPr>
          <a:xfrm>
            <a:off x="785813" y="1643063"/>
            <a:ext cx="7358062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A Competitividade tem de ser avaliada como </a:t>
            </a:r>
            <a:r>
              <a:rPr lang="pt-PT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processo</a:t>
            </a:r>
            <a:r>
              <a:rPr lang="pt-PT" sz="20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pt-PT" sz="2000" dirty="0">
                <a:solidFill>
                  <a:srgbClr val="C00000"/>
                </a:solidFill>
                <a:latin typeface="Arial" charset="0"/>
                <a:cs typeface="Arial" charset="0"/>
              </a:rPr>
              <a:t>e não como </a:t>
            </a:r>
            <a:r>
              <a:rPr lang="pt-PT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estado</a:t>
            </a:r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marL="276225" lvl="1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latin typeface="Arial" charset="0"/>
                <a:cs typeface="Arial" charset="0"/>
              </a:rPr>
              <a:t> Os </a:t>
            </a:r>
            <a:r>
              <a:rPr lang="pt-PT" sz="2000" dirty="0">
                <a:latin typeface="Arial" charset="0"/>
                <a:cs typeface="Arial" charset="0"/>
              </a:rPr>
              <a:t>indicadores que permitem a sua avaliação são complexos  e envolvem múltiplos  elementos e factores  determinantes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 Aspectos </a:t>
            </a:r>
            <a:r>
              <a:rPr lang="pt-PT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quantitativos</a:t>
            </a:r>
            <a:r>
              <a:rPr lang="pt-PT" sz="2000" dirty="0">
                <a:latin typeface="Arial" charset="0"/>
                <a:cs typeface="Arial" charset="0"/>
              </a:rPr>
              <a:t> – eficácia e eficiência na transformação de condições em resultados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 Aspectos </a:t>
            </a:r>
            <a:r>
              <a:rPr lang="pt-PT" sz="2000" b="1" dirty="0">
                <a:solidFill>
                  <a:srgbClr val="C00000"/>
                </a:solidFill>
                <a:latin typeface="Arial" charset="0"/>
                <a:cs typeface="Arial" charset="0"/>
              </a:rPr>
              <a:t>qualitativos</a:t>
            </a:r>
            <a:r>
              <a:rPr lang="pt-PT" sz="2000" dirty="0">
                <a:latin typeface="Arial" charset="0"/>
                <a:cs typeface="Arial" charset="0"/>
              </a:rPr>
              <a:t> – diferenciação de trajectórias no “saber fazer”</a:t>
            </a:r>
          </a:p>
        </p:txBody>
      </p:sp>
      <p:sp>
        <p:nvSpPr>
          <p:cNvPr id="15366" name="Rectangle 8">
            <a:extLst>
              <a:ext uri="{FF2B5EF4-FFF2-40B4-BE49-F238E27FC236}">
                <a16:creationId xmlns:a16="http://schemas.microsoft.com/office/drawing/2014/main" id="{12C8A4A9-6F87-4D74-B73F-0123E41D8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0" y="4945063"/>
            <a:ext cx="732631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263" indent="-2698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30238" indent="-26987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000">
                <a:latin typeface="Arial" panose="020B0604020202020204" pitchFamily="34" charset="0"/>
              </a:rPr>
              <a:t>A competitividade é uma </a:t>
            </a:r>
            <a:r>
              <a:rPr lang="pt-PT" altLang="pt-PT" sz="2000" b="1">
                <a:solidFill>
                  <a:srgbClr val="C00000"/>
                </a:solidFill>
                <a:latin typeface="Arial" panose="020B0604020202020204" pitchFamily="34" charset="0"/>
              </a:rPr>
              <a:t>noção relativa, comparativa e dinâmica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000">
                <a:latin typeface="Arial" panose="020B0604020202020204" pitchFamily="34" charset="0"/>
              </a:rPr>
              <a:t> Comparativa de resultados </a:t>
            </a:r>
            <a:br>
              <a:rPr lang="pt-PT" altLang="pt-PT" sz="2000">
                <a:latin typeface="Arial" panose="020B0604020202020204" pitchFamily="34" charset="0"/>
              </a:rPr>
            </a:br>
            <a:r>
              <a:rPr lang="pt-PT" altLang="pt-PT" sz="2000">
                <a:latin typeface="Arial" panose="020B0604020202020204" pitchFamily="34" charset="0"/>
              </a:rPr>
              <a:t>(quotas de mercado, captação de investimentos, …)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AD9D50E3-D16D-4854-BD14-D2DE3E8AEF7E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4F52F1D-3C86-48B8-9988-6F90B594E000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A359CE9-2F62-49A7-ADCD-BC267DAB375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1857375"/>
            <a:ext cx="7986712" cy="4357688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pt-PT" altLang="pt-PT" sz="2200"/>
              <a:t>A capacidade de obter um nível de vida elevado (medido pelo </a:t>
            </a:r>
            <a:r>
              <a:rPr lang="pt-PT" altLang="pt-PT" sz="2200" i="1"/>
              <a:t>PIB per capita</a:t>
            </a:r>
            <a:r>
              <a:rPr lang="pt-PT" altLang="pt-PT" sz="2200"/>
              <a:t>) e em constante crescimento depende da produtividade,  da taxa de emprego e das horas trabalhadas: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endParaRPr lang="pt-PT" altLang="pt-PT" sz="2200"/>
          </a:p>
          <a:p>
            <a:pPr eaLnBrk="1" hangingPunct="1">
              <a:spcBef>
                <a:spcPts val="1200"/>
              </a:spcBef>
              <a:buFontTx/>
              <a:buNone/>
            </a:pPr>
            <a:br>
              <a:rPr lang="pt-PT" altLang="pt-PT" sz="2200"/>
            </a:br>
            <a:endParaRPr lang="pt-PT" altLang="pt-PT" sz="2200" i="1"/>
          </a:p>
        </p:txBody>
      </p:sp>
      <p:graphicFrame>
        <p:nvGraphicFramePr>
          <p:cNvPr id="16388" name="Object 9">
            <a:extLst>
              <a:ext uri="{FF2B5EF4-FFF2-40B4-BE49-F238E27FC236}">
                <a16:creationId xmlns:a16="http://schemas.microsoft.com/office/drawing/2014/main" id="{D973EE74-3EB9-44BD-849B-FDF0B8D309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0188" y="3571875"/>
          <a:ext cx="5715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959100" imgH="1104900" progId="Equation.3">
                  <p:embed/>
                </p:oleObj>
              </mc:Choice>
              <mc:Fallback>
                <p:oleObj name="Equação" r:id="rId3" imgW="2959100" imgH="1104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571875"/>
                        <a:ext cx="57150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Left Brace 9">
            <a:extLst>
              <a:ext uri="{FF2B5EF4-FFF2-40B4-BE49-F238E27FC236}">
                <a16:creationId xmlns:a16="http://schemas.microsoft.com/office/drawing/2014/main" id="{F42F0CBD-40DA-4729-B420-11FE6FB1DCD9}"/>
              </a:ext>
            </a:extLst>
          </p:cNvPr>
          <p:cNvSpPr>
            <a:spLocks/>
          </p:cNvSpPr>
          <p:nvPr/>
        </p:nvSpPr>
        <p:spPr bwMode="auto">
          <a:xfrm>
            <a:off x="2500313" y="4643438"/>
            <a:ext cx="142875" cy="1643062"/>
          </a:xfrm>
          <a:prstGeom prst="leftBrace">
            <a:avLst>
              <a:gd name="adj1" fmla="val 8359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pt-PT" altLang="pt-PT" sz="2400">
              <a:latin typeface="Book Antiqua" panose="02040602050305030304" pitchFamily="18" charset="0"/>
            </a:endParaRPr>
          </a:p>
        </p:txBody>
      </p:sp>
      <p:sp>
        <p:nvSpPr>
          <p:cNvPr id="16390" name="Right Brace 11">
            <a:extLst>
              <a:ext uri="{FF2B5EF4-FFF2-40B4-BE49-F238E27FC236}">
                <a16:creationId xmlns:a16="http://schemas.microsoft.com/office/drawing/2014/main" id="{A4160D06-98BB-4AF3-8085-C615232490C8}"/>
              </a:ext>
            </a:extLst>
          </p:cNvPr>
          <p:cNvSpPr>
            <a:spLocks/>
          </p:cNvSpPr>
          <p:nvPr/>
        </p:nvSpPr>
        <p:spPr bwMode="auto">
          <a:xfrm>
            <a:off x="357188" y="4071938"/>
            <a:ext cx="1000125" cy="1857375"/>
          </a:xfrm>
          <a:prstGeom prst="rightBrace">
            <a:avLst>
              <a:gd name="adj1" fmla="val 8331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pt-PT" altLang="pt-PT" sz="2400">
              <a:latin typeface="Book Antiqua" panose="02040602050305030304" pitchFamily="18" charset="0"/>
            </a:endParaRPr>
          </a:p>
        </p:txBody>
      </p:sp>
      <p:sp>
        <p:nvSpPr>
          <p:cNvPr id="14" name="Chaveta à direita 8">
            <a:extLst>
              <a:ext uri="{FF2B5EF4-FFF2-40B4-BE49-F238E27FC236}">
                <a16:creationId xmlns:a16="http://schemas.microsoft.com/office/drawing/2014/main" id="{F2330538-A9C6-40D4-B591-8757C76101FE}"/>
              </a:ext>
            </a:extLst>
          </p:cNvPr>
          <p:cNvSpPr>
            <a:spLocks/>
          </p:cNvSpPr>
          <p:nvPr/>
        </p:nvSpPr>
        <p:spPr bwMode="auto">
          <a:xfrm rot="-5400000">
            <a:off x="3938588" y="2990850"/>
            <a:ext cx="838200" cy="3429000"/>
          </a:xfrm>
          <a:prstGeom prst="rightBrace">
            <a:avLst>
              <a:gd name="adj1" fmla="val 8333"/>
              <a:gd name="adj2" fmla="val 33097"/>
            </a:avLst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pt-PT">
              <a:latin typeface="+mn-lt"/>
              <a:cs typeface="Arial" charset="0"/>
            </a:endParaRPr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0E41ADBA-0BFF-4739-B239-598E2C83B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28625"/>
            <a:ext cx="7786688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>
                <a:solidFill>
                  <a:srgbClr val="A50021"/>
                </a:solidFill>
                <a:latin typeface="Times New Roman" pitchFamily="18" charset="0"/>
                <a:cs typeface="Arial" charset="0"/>
              </a:rPr>
              <a:t>Competitividade, Crescimento, Produtividade e Utilização de Recursos Humanos(1)</a:t>
            </a:r>
            <a:endParaRPr lang="en-US" sz="2800" b="1" dirty="0">
              <a:solidFill>
                <a:srgbClr val="A5002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93" name="Slide Number Placeholder 1">
            <a:extLst>
              <a:ext uri="{FF2B5EF4-FFF2-40B4-BE49-F238E27FC236}">
                <a16:creationId xmlns:a16="http://schemas.microsoft.com/office/drawing/2014/main" id="{26C3A3F8-1DF1-4ED0-9B00-D2188C8EC90F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F8974E6-6DBA-4E4B-AE22-2245CDB051A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6394" name="Marcador de Posição do Número do Diapositivo 1">
            <a:extLst>
              <a:ext uri="{FF2B5EF4-FFF2-40B4-BE49-F238E27FC236}">
                <a16:creationId xmlns:a16="http://schemas.microsoft.com/office/drawing/2014/main" id="{6283731D-8115-42A6-B168-26990AE56772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B133F83-4624-491D-A04D-E77CD9D7704F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F3014A25-7063-4551-81C5-E445C3D4CE5E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10CBB64-C539-4D01-A38E-24C06975D5D7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55656" name="Rectangle 3">
            <a:extLst>
              <a:ext uri="{FF2B5EF4-FFF2-40B4-BE49-F238E27FC236}">
                <a16:creationId xmlns:a16="http://schemas.microsoft.com/office/drawing/2014/main" id="{DA582D70-61DE-415D-A930-C0F4652491D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597025"/>
            <a:ext cx="7986713" cy="50006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pt-PT" sz="2400" dirty="0"/>
              <a:t>Ao nível de um Setor de atividade ou região ter-se-á: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pt-PT" sz="2400" dirty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pt-PT" sz="2400" dirty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pt-PT" sz="2400" dirty="0"/>
              <a:t>Ao nível do país será: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pt-PT" sz="2400" dirty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pt-PT" sz="2400" dirty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pt-PT" sz="2400" dirty="0"/>
              <a:t>…sendo: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pt-PT" sz="2400" dirty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pt-PT" sz="2200" dirty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pt-PT" sz="2200" dirty="0"/>
          </a:p>
          <a:p>
            <a:pPr eaLnBrk="1" hangingPunct="1">
              <a:spcBef>
                <a:spcPts val="1200"/>
              </a:spcBef>
              <a:buFontTx/>
              <a:buNone/>
              <a:defRPr/>
            </a:pPr>
            <a:br>
              <a:rPr lang="pt-PT" sz="2200" dirty="0"/>
            </a:br>
            <a:endParaRPr lang="pt-PT" sz="2200" i="1" dirty="0"/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9010B0E6-1F1D-4616-B11C-F5F42BBC0D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7863" y="2071688"/>
          <a:ext cx="36941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700" imgH="419100" progId="">
                  <p:embed/>
                </p:oleObj>
              </mc:Choice>
              <mc:Fallback>
                <p:oleObj name="Equation" r:id="rId3" imgW="1663700" imgH="4191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863" y="2071688"/>
                        <a:ext cx="3694112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3">
            <a:extLst>
              <a:ext uri="{FF2B5EF4-FFF2-40B4-BE49-F238E27FC236}">
                <a16:creationId xmlns:a16="http://schemas.microsoft.com/office/drawing/2014/main" id="{CAD689DB-EE19-49F0-8752-563CCE597E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90825" y="3143250"/>
          <a:ext cx="39782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63700" imgH="419100" progId="">
                  <p:embed/>
                </p:oleObj>
              </mc:Choice>
              <mc:Fallback>
                <p:oleObj name="Equation" r:id="rId5" imgW="1663700" imgH="4191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3143250"/>
                        <a:ext cx="39782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4">
            <a:extLst>
              <a:ext uri="{FF2B5EF4-FFF2-40B4-BE49-F238E27FC236}">
                <a16:creationId xmlns:a16="http://schemas.microsoft.com/office/drawing/2014/main" id="{19993FF2-5DA4-479B-88DB-9DADDAD719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857750"/>
          <a:ext cx="62865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35200" imgH="254000" progId="Equation.3">
                  <p:embed/>
                </p:oleObj>
              </mc:Choice>
              <mc:Fallback>
                <p:oleObj name="Equation" r:id="rId7" imgW="22352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57750"/>
                        <a:ext cx="62865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Slide Number Placeholder 4">
            <a:extLst>
              <a:ext uri="{FF2B5EF4-FFF2-40B4-BE49-F238E27FC236}">
                <a16:creationId xmlns:a16="http://schemas.microsoft.com/office/drawing/2014/main" id="{007DA245-B55F-4FA5-B8C8-A953B0E9E393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EFC8DF2-755C-4776-8E9E-F54240A959F2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8440" name="Slide Number Placeholder 1">
            <a:extLst>
              <a:ext uri="{FF2B5EF4-FFF2-40B4-BE49-F238E27FC236}">
                <a16:creationId xmlns:a16="http://schemas.microsoft.com/office/drawing/2014/main" id="{37575F9E-8367-45B4-97A7-E72C03F1019C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99DDE0E-E616-49C3-AC94-9184FD16CE71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8441" name="Marcador de Posição do Número do Diapositivo 1">
            <a:extLst>
              <a:ext uri="{FF2B5EF4-FFF2-40B4-BE49-F238E27FC236}">
                <a16:creationId xmlns:a16="http://schemas.microsoft.com/office/drawing/2014/main" id="{8A415684-4FE5-4919-BEA8-1B76107B2B8A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A0298CE-880B-4A7A-BAD6-1396488570D2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D3CBA78F-B577-4DC7-997D-CD53DD4F3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28625"/>
            <a:ext cx="7786688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>
                <a:solidFill>
                  <a:srgbClr val="A50021"/>
                </a:solidFill>
                <a:latin typeface="Times New Roman" pitchFamily="18" charset="0"/>
                <a:cs typeface="Arial" charset="0"/>
              </a:rPr>
              <a:t>Competitividade, Crescimento, Produtividade e Utilização de Recursos Humanos(2)</a:t>
            </a:r>
            <a:endParaRPr lang="en-US" sz="2800" b="1" dirty="0">
              <a:solidFill>
                <a:srgbClr val="A50021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22DD686B-BBEC-4412-861F-3BCF9541E506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B923AE3-F7AB-46CC-96EE-188ACD95F984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pic>
        <p:nvPicPr>
          <p:cNvPr id="17411" name="Picture 5">
            <a:extLst>
              <a:ext uri="{FF2B5EF4-FFF2-40B4-BE49-F238E27FC236}">
                <a16:creationId xmlns:a16="http://schemas.microsoft.com/office/drawing/2014/main" id="{D551D008-7F80-47A9-869C-199CAACA3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357313"/>
            <a:ext cx="8713787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aixaDeTexto 7">
            <a:extLst>
              <a:ext uri="{FF2B5EF4-FFF2-40B4-BE49-F238E27FC236}">
                <a16:creationId xmlns:a16="http://schemas.microsoft.com/office/drawing/2014/main" id="{7FFEFF93-DB96-451A-B236-4FA7AA3B7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6173788"/>
            <a:ext cx="79295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1400" i="1">
                <a:latin typeface="Arial" panose="020B0604020202020204" pitchFamily="34" charset="0"/>
              </a:rPr>
              <a:t>In Van Ark ...</a:t>
            </a:r>
          </a:p>
        </p:txBody>
      </p:sp>
      <p:sp>
        <p:nvSpPr>
          <p:cNvPr id="17413" name="Slide Number Placeholder 1">
            <a:extLst>
              <a:ext uri="{FF2B5EF4-FFF2-40B4-BE49-F238E27FC236}">
                <a16:creationId xmlns:a16="http://schemas.microsoft.com/office/drawing/2014/main" id="{C0EFD6D7-7B0D-4901-97BE-CEDB57338240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55839AD-F176-424E-92FB-10FF214D53F8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7414" name="Marcador de Posição do Número do Diapositivo 1">
            <a:extLst>
              <a:ext uri="{FF2B5EF4-FFF2-40B4-BE49-F238E27FC236}">
                <a16:creationId xmlns:a16="http://schemas.microsoft.com/office/drawing/2014/main" id="{6D9014DA-AB9E-4BDC-AE65-854621CF1FB2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653D98B-2DCB-40DE-B254-E1D81E09F025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8C16EC8C-664E-482B-9E83-49F694063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28625"/>
            <a:ext cx="7786688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>
                <a:solidFill>
                  <a:srgbClr val="A50021"/>
                </a:solidFill>
                <a:latin typeface="Times New Roman" pitchFamily="18" charset="0"/>
                <a:cs typeface="Arial" charset="0"/>
              </a:rPr>
              <a:t>Competitividade, Crescimento, Produtividade e Utilização de Recursos Humanos(3)</a:t>
            </a:r>
            <a:endParaRPr lang="en-US" sz="2800" b="1" dirty="0">
              <a:solidFill>
                <a:srgbClr val="A50021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0AD3CD0-9E67-4542-B04A-DEF65448329C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04248A7-D560-4BA5-9D86-9FE276BC7FF7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9459" name="TextBox 7">
            <a:extLst>
              <a:ext uri="{FF2B5EF4-FFF2-40B4-BE49-F238E27FC236}">
                <a16:creationId xmlns:a16="http://schemas.microsoft.com/office/drawing/2014/main" id="{938332DD-8402-46B0-BA9A-8112CC268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446213"/>
            <a:ext cx="8643937" cy="434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6725" indent="-4667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PT" altLang="pt-PT" sz="2400" b="1">
                <a:solidFill>
                  <a:srgbClr val="C00000"/>
                </a:solidFill>
                <a:latin typeface="Arial" panose="020B0604020202020204" pitchFamily="34" charset="0"/>
              </a:rPr>
              <a:t>A produtividade é um elemento motor do crescimento económico:</a:t>
            </a:r>
            <a:br>
              <a:rPr lang="pt-PT" altLang="pt-PT" sz="2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pt-PT" altLang="pt-PT" sz="2400">
                <a:latin typeface="Arial" panose="020B0604020202020204" pitchFamily="34" charset="0"/>
              </a:rPr>
              <a:t>(ritmo e natureza do crescimento - crescimento intensivo/crescimento extensivo em trabalho)</a:t>
            </a:r>
          </a:p>
          <a:p>
            <a:pPr lvl="2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i="1">
                <a:latin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pt-PT" altLang="pt-PT">
                <a:latin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pt-PT" altLang="pt-PT">
                <a:latin typeface="Arial" panose="020B0604020202020204" pitchFamily="34" charset="0"/>
              </a:rPr>
              <a:t>Acréscimos de eficiência / pleno emprego de recursos humanos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PT" altLang="pt-PT" sz="2400" b="1">
                <a:solidFill>
                  <a:srgbClr val="C00000"/>
                </a:solidFill>
                <a:latin typeface="Arial" panose="020B0604020202020204" pitchFamily="34" charset="0"/>
              </a:rPr>
              <a:t>Globalização/polarização pela procura</a:t>
            </a:r>
            <a:r>
              <a:rPr lang="pt-PT" altLang="pt-PT" sz="240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  <a:br>
              <a:rPr lang="pt-PT" altLang="pt-PT" sz="2400">
                <a:latin typeface="Arial" panose="020B0604020202020204" pitchFamily="34" charset="0"/>
              </a:rPr>
            </a:br>
            <a:r>
              <a:rPr lang="pt-PT" altLang="pt-PT" sz="2400">
                <a:latin typeface="Arial" panose="020B0604020202020204" pitchFamily="34" charset="0"/>
              </a:rPr>
              <a:t>da produtividade física (quantidade) à </a:t>
            </a:r>
            <a:r>
              <a:rPr lang="pt-PT" altLang="pt-PT" sz="2400" b="1">
                <a:solidFill>
                  <a:srgbClr val="C00000"/>
                </a:solidFill>
                <a:latin typeface="Arial" panose="020B0604020202020204" pitchFamily="34" charset="0"/>
              </a:rPr>
              <a:t>produtividade valor</a:t>
            </a:r>
          </a:p>
          <a:p>
            <a:pPr lvl="2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i="1">
                <a:latin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pt-PT" altLang="pt-PT" i="1">
                <a:latin typeface="Arial" panose="020B0604020202020204" pitchFamily="34" charset="0"/>
              </a:rPr>
              <a:t>Cash-flow</a:t>
            </a:r>
            <a:r>
              <a:rPr lang="pt-PT" altLang="pt-PT">
                <a:latin typeface="Arial" panose="020B0604020202020204" pitchFamily="34" charset="0"/>
              </a:rPr>
              <a:t> gerado; valor percebido pelo mercado e estratégias empresariais</a:t>
            </a:r>
          </a:p>
        </p:txBody>
      </p:sp>
      <p:sp>
        <p:nvSpPr>
          <p:cNvPr id="19460" name="Slide Number Placeholder 1">
            <a:extLst>
              <a:ext uri="{FF2B5EF4-FFF2-40B4-BE49-F238E27FC236}">
                <a16:creationId xmlns:a16="http://schemas.microsoft.com/office/drawing/2014/main" id="{221C6BAF-9E6E-4195-89A7-2C52B9755433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B1913A0-A464-451D-9AA7-3BD632FA682B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9461" name="Marcador de Posição do Número do Diapositivo 1">
            <a:extLst>
              <a:ext uri="{FF2B5EF4-FFF2-40B4-BE49-F238E27FC236}">
                <a16:creationId xmlns:a16="http://schemas.microsoft.com/office/drawing/2014/main" id="{BC4EEF24-0EAD-4A75-A07F-85BC4669B8F8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AD991D0-0C16-4A27-AD76-04FB5B0E0B6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02DA2301-F11A-4DB8-93CC-1B4807C9F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14313"/>
            <a:ext cx="7786688" cy="954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>
                <a:solidFill>
                  <a:srgbClr val="A50021"/>
                </a:solidFill>
                <a:latin typeface="Times New Roman" pitchFamily="18" charset="0"/>
                <a:cs typeface="Arial" charset="0"/>
              </a:rPr>
              <a:t>Competitividade, Crescimento, Produtividade e Utilização de Recursos Humanos(4)</a:t>
            </a:r>
            <a:endParaRPr lang="en-US" sz="2800" b="1" dirty="0">
              <a:solidFill>
                <a:srgbClr val="A50021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521A743A-244B-4A93-9308-CDCA06FC67BC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21E053-A9FB-46A5-A00C-81CD2016D805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0483" name="TextBox 7">
            <a:extLst>
              <a:ext uri="{FF2B5EF4-FFF2-40B4-BE49-F238E27FC236}">
                <a16:creationId xmlns:a16="http://schemas.microsoft.com/office/drawing/2014/main" id="{4C39D286-155E-42D1-8D43-B5E720257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138238"/>
            <a:ext cx="8643937" cy="5262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6725" indent="-4667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23925" indent="-4667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8888" indent="-3444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PT" altLang="pt-PT" sz="2400">
                <a:latin typeface="Arial" panose="020B0604020202020204" pitchFamily="34" charset="0"/>
              </a:rPr>
              <a:t>A </a:t>
            </a:r>
            <a:r>
              <a:rPr lang="pt-PT" altLang="pt-PT" sz="2400" b="1">
                <a:solidFill>
                  <a:srgbClr val="C00000"/>
                </a:solidFill>
                <a:latin typeface="Arial" panose="020B0604020202020204" pitchFamily="34" charset="0"/>
              </a:rPr>
              <a:t>Produtividade-valor</a:t>
            </a:r>
            <a:r>
              <a:rPr lang="pt-PT" altLang="pt-PT" sz="2400">
                <a:latin typeface="Arial" panose="020B0604020202020204" pitchFamily="34" charset="0"/>
              </a:rPr>
              <a:t> é simultaneamente :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400">
                <a:latin typeface="Arial" panose="020B0604020202020204" pitchFamily="34" charset="0"/>
              </a:rPr>
              <a:t>elemento de </a:t>
            </a:r>
            <a:r>
              <a:rPr lang="pt-PT" altLang="pt-PT" sz="2400" u="sng">
                <a:latin typeface="Arial" panose="020B0604020202020204" pitchFamily="34" charset="0"/>
              </a:rPr>
              <a:t>eficiência</a:t>
            </a:r>
            <a:r>
              <a:rPr lang="pt-PT" altLang="pt-PT" sz="2400">
                <a:latin typeface="Arial" panose="020B0604020202020204" pitchFamily="34" charset="0"/>
              </a:rPr>
              <a:t> (produzir ao menor custo) e de </a:t>
            </a:r>
            <a:r>
              <a:rPr lang="pt-PT" altLang="pt-PT" sz="2400" u="sng">
                <a:latin typeface="Arial" panose="020B0604020202020204" pitchFamily="34" charset="0"/>
              </a:rPr>
              <a:t>eficácia</a:t>
            </a:r>
            <a:r>
              <a:rPr lang="pt-PT" altLang="pt-PT" sz="2400">
                <a:latin typeface="Arial" panose="020B0604020202020204" pitchFamily="34" charset="0"/>
              </a:rPr>
              <a:t> (gerar maior valor possível dos recursos) produtiva/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400">
                <a:latin typeface="Arial" panose="020B0604020202020204" pitchFamily="34" charset="0"/>
              </a:rPr>
              <a:t>… tem ligação à competitividade custo (eficiência) e à competitividade não custo (eficácia)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pt-PT" altLang="pt-PT" sz="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PT" altLang="pt-PT" sz="2400" b="1">
                <a:solidFill>
                  <a:srgbClr val="C00000"/>
                </a:solidFill>
                <a:latin typeface="Arial" panose="020B0604020202020204" pitchFamily="34" charset="0"/>
              </a:rPr>
              <a:t>Eficiência individual </a:t>
            </a:r>
            <a:r>
              <a:rPr lang="pt-PT" altLang="pt-PT" sz="2400">
                <a:latin typeface="Arial" panose="020B0604020202020204" pitchFamily="34" charset="0"/>
              </a:rPr>
              <a:t>e </a:t>
            </a:r>
            <a:r>
              <a:rPr lang="pt-PT" altLang="pt-PT" sz="2400" b="1">
                <a:solidFill>
                  <a:srgbClr val="C00000"/>
                </a:solidFill>
                <a:latin typeface="Arial" panose="020B0604020202020204" pitchFamily="34" charset="0"/>
              </a:rPr>
              <a:t>eficiência colectiva</a:t>
            </a:r>
            <a:r>
              <a:rPr lang="pt-PT" altLang="pt-PT" sz="2400">
                <a:latin typeface="Arial" panose="020B0604020202020204" pitchFamily="34" charset="0"/>
              </a:rPr>
              <a:t>:</a:t>
            </a:r>
            <a:br>
              <a:rPr lang="pt-PT" altLang="pt-PT" sz="2400">
                <a:latin typeface="Arial" panose="020B0604020202020204" pitchFamily="34" charset="0"/>
              </a:rPr>
            </a:br>
            <a:r>
              <a:rPr lang="pt-PT" altLang="pt-PT" sz="2400">
                <a:latin typeface="Arial" panose="020B0604020202020204" pitchFamily="34" charset="0"/>
              </a:rPr>
              <a:t>a organização da empresa e as redes de empresas (concorrência + cooperação = coopetition;  externalidades de rede) e </a:t>
            </a:r>
            <a:r>
              <a:rPr lang="pt-PT" altLang="pt-PT" sz="2400" i="1">
                <a:latin typeface="Arial" panose="020B0604020202020204" pitchFamily="34" charset="0"/>
              </a:rPr>
              <a:t>clusters</a:t>
            </a:r>
          </a:p>
          <a:p>
            <a:pPr lvl="2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i="1">
                <a:latin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pt-PT" altLang="pt-PT">
                <a:latin typeface="Arial" panose="020B0604020202020204" pitchFamily="34" charset="0"/>
                <a:sym typeface="Wingdings" panose="05000000000000000000" pitchFamily="2" charset="2"/>
              </a:rPr>
              <a:t> Importância da </a:t>
            </a:r>
            <a:r>
              <a:rPr lang="pt-PT" altLang="pt-PT">
                <a:latin typeface="Arial" panose="020B0604020202020204" pitchFamily="34" charset="0"/>
              </a:rPr>
              <a:t>divisão do trabalho ao longo da cadeia de valor e das actividades de suporte.</a:t>
            </a:r>
          </a:p>
        </p:txBody>
      </p:sp>
      <p:sp>
        <p:nvSpPr>
          <p:cNvPr id="20484" name="Slide Number Placeholder 1">
            <a:extLst>
              <a:ext uri="{FF2B5EF4-FFF2-40B4-BE49-F238E27FC236}">
                <a16:creationId xmlns:a16="http://schemas.microsoft.com/office/drawing/2014/main" id="{FE46D612-6EFB-4558-82AA-274476F58C6F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CA3B359-5D77-44D8-885C-103951F52583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20485" name="Marcador de Posição do Número do Diapositivo 1">
            <a:extLst>
              <a:ext uri="{FF2B5EF4-FFF2-40B4-BE49-F238E27FC236}">
                <a16:creationId xmlns:a16="http://schemas.microsoft.com/office/drawing/2014/main" id="{DC182F00-08CD-4E8A-A324-BDE2E2DFBC6A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A7334C8-B6AE-4A5F-A9BB-560418A89729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577A7225-63D5-47F8-B8BB-814536D31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42875"/>
            <a:ext cx="7786688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>
                <a:solidFill>
                  <a:srgbClr val="A50021"/>
                </a:solidFill>
                <a:latin typeface="Times New Roman" pitchFamily="18" charset="0"/>
                <a:cs typeface="Arial" charset="0"/>
              </a:rPr>
              <a:t>Competitividade, Crescimento, Produtividade e Utilização de Recursos Humanos(5)</a:t>
            </a:r>
            <a:endParaRPr lang="en-US" sz="2800" b="1" dirty="0">
              <a:solidFill>
                <a:srgbClr val="A50021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2283</Words>
  <Application>Microsoft Office PowerPoint</Application>
  <PresentationFormat>Apresentação no Ecrã (4:3)</PresentationFormat>
  <Paragraphs>475</Paragraphs>
  <Slides>32</Slides>
  <Notes>32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11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dos diapositivos</vt:lpstr>
      </vt:variant>
      <vt:variant>
        <vt:i4>32</vt:i4>
      </vt:variant>
    </vt:vector>
  </HeadingPairs>
  <TitlesOfParts>
    <vt:vector size="46" baseType="lpstr">
      <vt:lpstr>Arial</vt:lpstr>
      <vt:lpstr>Arial Narrow</vt:lpstr>
      <vt:lpstr>Arial Rounded MT Bold</vt:lpstr>
      <vt:lpstr>Book Antiqua</vt:lpstr>
      <vt:lpstr>Calibri</vt:lpstr>
      <vt:lpstr>Cambria</vt:lpstr>
      <vt:lpstr>Century Gothic</vt:lpstr>
      <vt:lpstr>Eterna</vt:lpstr>
      <vt:lpstr>Times New Roman</vt:lpstr>
      <vt:lpstr>Wingdings</vt:lpstr>
      <vt:lpstr>Wingdings 3</vt:lpstr>
      <vt:lpstr>Office Theme</vt:lpstr>
      <vt:lpstr>Equação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Henrique Vasconcelos</dc:creator>
  <cp:lastModifiedBy>Gonçalo Caetano</cp:lastModifiedBy>
  <cp:revision>89</cp:revision>
  <dcterms:created xsi:type="dcterms:W3CDTF">2010-02-21T23:50:13Z</dcterms:created>
  <dcterms:modified xsi:type="dcterms:W3CDTF">2021-04-06T14:25:36Z</dcterms:modified>
</cp:coreProperties>
</file>